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2801600" cx="155448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8927D4-5C63-4938-AA0F-03DA79E2FCE4}">
  <a:tblStyle styleId="{CA8927D4-5C63-4938-AA0F-03DA79E2FC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47417" y="685800"/>
            <a:ext cx="4164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347417" y="685800"/>
            <a:ext cx="4164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92b40447f_0_283:notes"/>
          <p:cNvSpPr/>
          <p:nvPr>
            <p:ph idx="2" type="sldImg"/>
          </p:nvPr>
        </p:nvSpPr>
        <p:spPr>
          <a:xfrm>
            <a:off x="1347417" y="685800"/>
            <a:ext cx="4164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92b40447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92b40447f_0_288:notes"/>
          <p:cNvSpPr/>
          <p:nvPr>
            <p:ph idx="2" type="sldImg"/>
          </p:nvPr>
        </p:nvSpPr>
        <p:spPr>
          <a:xfrm>
            <a:off x="1347417" y="685800"/>
            <a:ext cx="4164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92b40447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20a016df7_0_22:notes"/>
          <p:cNvSpPr/>
          <p:nvPr>
            <p:ph idx="2" type="sldImg"/>
          </p:nvPr>
        </p:nvSpPr>
        <p:spPr>
          <a:xfrm>
            <a:off x="1347417" y="685800"/>
            <a:ext cx="4164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20a016df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2d4daa94e_1_0:notes"/>
          <p:cNvSpPr/>
          <p:nvPr>
            <p:ph idx="2" type="sldImg"/>
          </p:nvPr>
        </p:nvSpPr>
        <p:spPr>
          <a:xfrm>
            <a:off x="1347417" y="685800"/>
            <a:ext cx="4164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2d4daa94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92b40447f_0_293:notes"/>
          <p:cNvSpPr/>
          <p:nvPr>
            <p:ph idx="2" type="sldImg"/>
          </p:nvPr>
        </p:nvSpPr>
        <p:spPr>
          <a:xfrm>
            <a:off x="1347417" y="685800"/>
            <a:ext cx="4164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92b40447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1a97772d1_0_18:notes"/>
          <p:cNvSpPr/>
          <p:nvPr>
            <p:ph idx="2" type="sldImg"/>
          </p:nvPr>
        </p:nvSpPr>
        <p:spPr>
          <a:xfrm>
            <a:off x="1347417" y="685800"/>
            <a:ext cx="4164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1a97772d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4e93b8909_0_14:notes"/>
          <p:cNvSpPr/>
          <p:nvPr>
            <p:ph idx="2" type="sldImg"/>
          </p:nvPr>
        </p:nvSpPr>
        <p:spPr>
          <a:xfrm>
            <a:off x="1347417" y="685800"/>
            <a:ext cx="4164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4e93b89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29904" y="1853164"/>
            <a:ext cx="14484900" cy="5108400"/>
          </a:xfrm>
          <a:prstGeom prst="rect">
            <a:avLst/>
          </a:prstGeom>
        </p:spPr>
        <p:txBody>
          <a:bodyPr anchorCtr="0" anchor="b" bIns="156950" lIns="156950" spcFirstLastPara="1" rIns="156950" wrap="square" tIns="156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29890" y="7053822"/>
            <a:ext cx="14484900" cy="19731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529890" y="2753022"/>
            <a:ext cx="14484900" cy="4887300"/>
          </a:xfrm>
          <a:prstGeom prst="rect">
            <a:avLst/>
          </a:prstGeom>
        </p:spPr>
        <p:txBody>
          <a:bodyPr anchorCtr="0" anchor="b" bIns="156950" lIns="156950" spcFirstLastPara="1" rIns="156950" wrap="square" tIns="156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600"/>
              <a:buNone/>
              <a:defRPr sz="20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600"/>
              <a:buNone/>
              <a:defRPr sz="20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600"/>
              <a:buNone/>
              <a:defRPr sz="20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600"/>
              <a:buNone/>
              <a:defRPr sz="20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600"/>
              <a:buNone/>
              <a:defRPr sz="20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600"/>
              <a:buNone/>
              <a:defRPr sz="20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600"/>
              <a:buNone/>
              <a:defRPr sz="20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600"/>
              <a:buNone/>
              <a:defRPr sz="20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600"/>
              <a:buNone/>
              <a:defRPr sz="20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529890" y="7845538"/>
            <a:ext cx="14484900" cy="32379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rmAutofit/>
          </a:bodyPr>
          <a:lstStyle>
            <a:lvl1pPr indent="-425450" lvl="0" marL="457200" rtl="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29890" y="5353227"/>
            <a:ext cx="14484900" cy="20955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29890" y="1107618"/>
            <a:ext cx="14484900" cy="14256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29890" y="2868382"/>
            <a:ext cx="14484900" cy="85023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rmAutofit/>
          </a:bodyPr>
          <a:lstStyle>
            <a:lvl1pPr indent="-425450" lvl="0" marL="457200" rtl="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529890" y="1107618"/>
            <a:ext cx="14484900" cy="14256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29890" y="2868382"/>
            <a:ext cx="6800100" cy="85023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8215080" y="2868382"/>
            <a:ext cx="6800100" cy="85023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529890" y="1107618"/>
            <a:ext cx="14484900" cy="14256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529890" y="1382827"/>
            <a:ext cx="4773600" cy="1881300"/>
          </a:xfrm>
          <a:prstGeom prst="rect">
            <a:avLst/>
          </a:prstGeom>
        </p:spPr>
        <p:txBody>
          <a:bodyPr anchorCtr="0" anchor="b" bIns="156950" lIns="156950" spcFirstLastPara="1" rIns="156950" wrap="square" tIns="1569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529890" y="3458560"/>
            <a:ext cx="4773600" cy="79134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rm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33425" y="1120373"/>
            <a:ext cx="10825200" cy="101814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772400" y="-311"/>
            <a:ext cx="7772400" cy="1280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56950" lIns="156950" spcFirstLastPara="1" rIns="156950" wrap="square" tIns="156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451350" y="3069236"/>
            <a:ext cx="6876900" cy="3689400"/>
          </a:xfrm>
          <a:prstGeom prst="rect">
            <a:avLst/>
          </a:prstGeom>
        </p:spPr>
        <p:txBody>
          <a:bodyPr anchorCtr="0" anchor="b" bIns="156950" lIns="156950" spcFirstLastPara="1" rIns="156950" wrap="square" tIns="156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451350" y="6976542"/>
            <a:ext cx="6876900" cy="30741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8397150" y="1802142"/>
            <a:ext cx="6522900" cy="91971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indent="-425450" lvl="0" marL="457200" rtl="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529890" y="10529431"/>
            <a:ext cx="10197900" cy="15063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29890" y="1107618"/>
            <a:ext cx="14484900" cy="14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950" lIns="156950" spcFirstLastPara="1" rIns="156950" wrap="square" tIns="1569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29890" y="2868382"/>
            <a:ext cx="14484900" cy="8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950" lIns="156950" spcFirstLastPara="1" rIns="156950" wrap="square" tIns="156950">
            <a:normAutofit/>
          </a:bodyPr>
          <a:lstStyle>
            <a:lvl1pPr indent="-425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  <a:defRPr sz="3100">
                <a:solidFill>
                  <a:schemeClr val="dk2"/>
                </a:solidFill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4403178" y="11606228"/>
            <a:ext cx="9330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6950" lIns="156950" spcFirstLastPara="1" rIns="156950" wrap="square" tIns="156950">
            <a:normAutofit/>
          </a:bodyPr>
          <a:lstStyle>
            <a:lvl1pPr lvl="0" rtl="0" algn="r">
              <a:buNone/>
              <a:defRPr sz="1700">
                <a:solidFill>
                  <a:schemeClr val="dk2"/>
                </a:solidFill>
              </a:defRPr>
            </a:lvl1pPr>
            <a:lvl2pPr lvl="1" rtl="0" algn="r">
              <a:buNone/>
              <a:defRPr sz="1700">
                <a:solidFill>
                  <a:schemeClr val="dk2"/>
                </a:solidFill>
              </a:defRPr>
            </a:lvl2pPr>
            <a:lvl3pPr lvl="2" rtl="0" algn="r">
              <a:buNone/>
              <a:defRPr sz="1700">
                <a:solidFill>
                  <a:schemeClr val="dk2"/>
                </a:solidFill>
              </a:defRPr>
            </a:lvl3pPr>
            <a:lvl4pPr lvl="3" rtl="0" algn="r">
              <a:buNone/>
              <a:defRPr sz="1700">
                <a:solidFill>
                  <a:schemeClr val="dk2"/>
                </a:solidFill>
              </a:defRPr>
            </a:lvl4pPr>
            <a:lvl5pPr lvl="4" rtl="0" algn="r">
              <a:buNone/>
              <a:defRPr sz="1700">
                <a:solidFill>
                  <a:schemeClr val="dk2"/>
                </a:solidFill>
              </a:defRPr>
            </a:lvl5pPr>
            <a:lvl6pPr lvl="5" rtl="0" algn="r">
              <a:buNone/>
              <a:defRPr sz="1700">
                <a:solidFill>
                  <a:schemeClr val="dk2"/>
                </a:solidFill>
              </a:defRPr>
            </a:lvl6pPr>
            <a:lvl7pPr lvl="6" rtl="0" algn="r">
              <a:buNone/>
              <a:defRPr sz="1700">
                <a:solidFill>
                  <a:schemeClr val="dk2"/>
                </a:solidFill>
              </a:defRPr>
            </a:lvl7pPr>
            <a:lvl8pPr lvl="7" rtl="0" algn="r">
              <a:buNone/>
              <a:defRPr sz="1700">
                <a:solidFill>
                  <a:schemeClr val="dk2"/>
                </a:solidFill>
              </a:defRPr>
            </a:lvl8pPr>
            <a:lvl9pPr lvl="8" rtl="0" algn="r">
              <a:buNone/>
              <a:defRPr sz="1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26.png"/><Relationship Id="rId7" Type="http://schemas.openxmlformats.org/officeDocument/2006/relationships/image" Target="../media/image2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6625" y="114300"/>
            <a:ext cx="2403600" cy="251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6700"/>
            <a:ext cx="1591575" cy="6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2072375" y="10996275"/>
            <a:ext cx="356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		   </a:t>
            </a:r>
            <a:r>
              <a:rPr lang="en" sz="2300" u="sng"/>
              <a:t>T</a:t>
            </a:r>
            <a:r>
              <a:rPr lang="en" sz="2300" u="sng"/>
              <a:t>eam</a:t>
            </a:r>
            <a:endParaRPr sz="23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Yash Khandelwal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Raavee Maheshwari</a:t>
            </a:r>
            <a:endParaRPr sz="2300"/>
          </a:p>
        </p:txBody>
      </p:sp>
      <p:sp>
        <p:nvSpPr>
          <p:cNvPr id="57" name="Google Shape;57;p13"/>
          <p:cNvSpPr txBox="1"/>
          <p:nvPr/>
        </p:nvSpPr>
        <p:spPr>
          <a:xfrm>
            <a:off x="4924950" y="2626675"/>
            <a:ext cx="5694900" cy="4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14700"/>
              </a:solidFill>
              <a:highlight>
                <a:srgbClr val="D9D9D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14700"/>
              </a:solidFill>
              <a:highlight>
                <a:srgbClr val="D9D9D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F147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F14700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b="1" lang="en" sz="2000">
                <a:solidFill>
                  <a:srgbClr val="F147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2000">
                <a:solidFill>
                  <a:srgbClr val="F14700"/>
                </a:solidFill>
                <a:latin typeface="Montserrat"/>
                <a:ea typeface="Montserrat"/>
                <a:cs typeface="Montserrat"/>
                <a:sym typeface="Montserrat"/>
              </a:rPr>
              <a:t>he</a:t>
            </a:r>
            <a:endParaRPr b="1" sz="2000">
              <a:solidFill>
                <a:srgbClr val="F147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F14700"/>
                </a:solidFill>
                <a:latin typeface="Montserrat"/>
                <a:ea typeface="Montserrat"/>
                <a:cs typeface="Montserrat"/>
                <a:sym typeface="Montserrat"/>
              </a:rPr>
              <a:t>Strategic Thinkers  </a:t>
            </a:r>
            <a:endParaRPr b="1" sz="5400">
              <a:solidFill>
                <a:srgbClr val="F147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Birla Institute of Technology, Mesra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3447075" y="2749325"/>
            <a:ext cx="120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Round 2</a:t>
            </a:r>
            <a:endParaRPr b="1"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4580138" y="2010863"/>
            <a:ext cx="5016600" cy="64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4625" lIns="104625" spcFirstLastPara="1" rIns="104625" wrap="square" tIns="10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PM</a:t>
            </a:r>
            <a:r>
              <a:rPr baseline="-25000" lang="en" sz="1600">
                <a:solidFill>
                  <a:schemeClr val="dk1"/>
                </a:solidFill>
              </a:rPr>
              <a:t>2.5</a:t>
            </a:r>
            <a:r>
              <a:rPr lang="en" sz="1600">
                <a:solidFill>
                  <a:schemeClr val="dk1"/>
                </a:solidFill>
              </a:rPr>
              <a:t> is most </a:t>
            </a:r>
            <a:r>
              <a:rPr lang="en" sz="1600">
                <a:solidFill>
                  <a:schemeClr val="dk1"/>
                </a:solidFill>
              </a:rPr>
              <a:t>significant</a:t>
            </a:r>
            <a:r>
              <a:rPr lang="en" sz="1600">
                <a:solidFill>
                  <a:schemeClr val="dk1"/>
                </a:solidFill>
              </a:rPr>
              <a:t> in air quality measures due to the hazards it poses -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12250" y="-1"/>
            <a:ext cx="14484900" cy="6465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Autofit/>
          </a:bodyPr>
          <a:lstStyle/>
          <a:p>
            <a:pPr indent="-444500" lvl="0" marL="5207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Char char="❖"/>
            </a:pPr>
            <a:r>
              <a:rPr lang="en" sz="3000">
                <a:solidFill>
                  <a:srgbClr val="0B5394"/>
                </a:solidFill>
              </a:rPr>
              <a:t>Understanding the Problem Statement </a:t>
            </a:r>
            <a:endParaRPr sz="3000">
              <a:solidFill>
                <a:srgbClr val="0B5394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2250" y="676949"/>
            <a:ext cx="7969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625" lIns="104625" spcFirstLastPara="1" rIns="104625" wrap="square" tIns="104625">
            <a:spAutoFit/>
          </a:bodyPr>
          <a:lstStyle/>
          <a:p>
            <a:pPr indent="-400050" lvl="0" marL="5207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Air Quality Measure</a:t>
            </a:r>
            <a:endParaRPr sz="2300"/>
          </a:p>
        </p:txBody>
      </p:sp>
      <p:sp>
        <p:nvSpPr>
          <p:cNvPr id="66" name="Google Shape;66;p14"/>
          <p:cNvSpPr txBox="1"/>
          <p:nvPr/>
        </p:nvSpPr>
        <p:spPr>
          <a:xfrm>
            <a:off x="56225" y="992088"/>
            <a:ext cx="154323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625" lIns="104625" spcFirstLastPara="1" rIns="104625" wrap="square" tIns="1046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Air quality measurement is crucial for assessing pollution, understanding impacts, and guiding effective control measures. The main pollutants that are commonly checked in air quality monitoring: </a:t>
            </a:r>
            <a:r>
              <a:rPr b="1" lang="en" sz="1500">
                <a:solidFill>
                  <a:schemeClr val="dk1"/>
                </a:solidFill>
              </a:rPr>
              <a:t>PM</a:t>
            </a:r>
            <a:r>
              <a:rPr b="1" baseline="-25000" lang="en" sz="1500">
                <a:solidFill>
                  <a:schemeClr val="dk1"/>
                </a:solidFill>
              </a:rPr>
              <a:t>2.5  </a:t>
            </a:r>
            <a:r>
              <a:rPr b="1" lang="en" sz="1500">
                <a:solidFill>
                  <a:schemeClr val="dk1"/>
                </a:solidFill>
              </a:rPr>
              <a:t>,</a:t>
            </a:r>
            <a:r>
              <a:rPr b="1" lang="en" sz="1500">
                <a:solidFill>
                  <a:schemeClr val="dk1"/>
                </a:solidFill>
              </a:rPr>
              <a:t> PM</a:t>
            </a:r>
            <a:r>
              <a:rPr b="1" baseline="-25000" lang="en" sz="1500">
                <a:solidFill>
                  <a:schemeClr val="dk1"/>
                </a:solidFill>
              </a:rPr>
              <a:t>10</a:t>
            </a:r>
            <a:r>
              <a:rPr b="1" lang="en" sz="1500">
                <a:solidFill>
                  <a:schemeClr val="dk1"/>
                </a:solidFill>
              </a:rPr>
              <a:t>, </a:t>
            </a:r>
            <a:r>
              <a:rPr b="1" lang="en" sz="1500">
                <a:solidFill>
                  <a:schemeClr val="dk1"/>
                </a:solidFill>
              </a:rPr>
              <a:t>SO</a:t>
            </a:r>
            <a:r>
              <a:rPr b="1" baseline="-25000" lang="en" sz="1500">
                <a:solidFill>
                  <a:schemeClr val="dk1"/>
                </a:solidFill>
              </a:rPr>
              <a:t>2</a:t>
            </a:r>
            <a:r>
              <a:rPr b="1" lang="en" sz="1500">
                <a:solidFill>
                  <a:schemeClr val="dk1"/>
                </a:solidFill>
              </a:rPr>
              <a:t>, NO</a:t>
            </a:r>
            <a:r>
              <a:rPr b="1" baseline="-25000" lang="en" sz="1500">
                <a:solidFill>
                  <a:schemeClr val="dk1"/>
                </a:solidFill>
              </a:rPr>
              <a:t>X</a:t>
            </a:r>
            <a:r>
              <a:rPr b="1" lang="en" sz="1500">
                <a:solidFill>
                  <a:schemeClr val="dk1"/>
                </a:solidFill>
              </a:rPr>
              <a:t>, CO, CO</a:t>
            </a:r>
            <a:r>
              <a:rPr b="1" baseline="-25000" lang="en" sz="1500">
                <a:solidFill>
                  <a:schemeClr val="dk1"/>
                </a:solidFill>
              </a:rPr>
              <a:t>2</a:t>
            </a:r>
            <a:r>
              <a:rPr b="1" lang="en" sz="1500">
                <a:solidFill>
                  <a:schemeClr val="dk1"/>
                </a:solidFill>
              </a:rPr>
              <a:t>, NMVOC.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9189" r="0" t="0"/>
          <a:stretch/>
        </p:blipFill>
        <p:spPr>
          <a:xfrm>
            <a:off x="422900" y="2676788"/>
            <a:ext cx="4130324" cy="332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2238" y="1638463"/>
            <a:ext cx="3511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625" lIns="104625" spcFirstLastPara="1" rIns="104625" wrap="square" tIns="104625">
            <a:spAutoFit/>
          </a:bodyPr>
          <a:lstStyle/>
          <a:p>
            <a:pPr indent="-400050" lvl="0" marL="5207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Why monitor PM</a:t>
            </a:r>
            <a:r>
              <a:rPr baseline="-25000" lang="en" sz="2300"/>
              <a:t>2.5 </a:t>
            </a:r>
            <a:r>
              <a:rPr lang="en" sz="2300"/>
              <a:t>?</a:t>
            </a:r>
            <a:endParaRPr sz="2300"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6690" l="12053" r="37871" t="8079"/>
          <a:stretch/>
        </p:blipFill>
        <p:spPr>
          <a:xfrm>
            <a:off x="4827750" y="3231625"/>
            <a:ext cx="2981100" cy="314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4"/>
          <p:cNvCxnSpPr>
            <a:stCxn id="63" idx="1"/>
            <a:endCxn id="67" idx="0"/>
          </p:cNvCxnSpPr>
          <p:nvPr/>
        </p:nvCxnSpPr>
        <p:spPr>
          <a:xfrm flipH="1">
            <a:off x="2487938" y="2332013"/>
            <a:ext cx="2092200" cy="344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>
            <a:stCxn id="63" idx="3"/>
            <a:endCxn id="72" idx="0"/>
          </p:cNvCxnSpPr>
          <p:nvPr/>
        </p:nvCxnSpPr>
        <p:spPr>
          <a:xfrm>
            <a:off x="9596738" y="2332013"/>
            <a:ext cx="2894100" cy="748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4"/>
          <p:cNvSpPr txBox="1"/>
          <p:nvPr/>
        </p:nvSpPr>
        <p:spPr>
          <a:xfrm>
            <a:off x="7038263" y="2762763"/>
            <a:ext cx="1468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625" lIns="104625" spcFirstLastPara="1" rIns="104625" wrap="square" tIns="104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/>
              <a:t>Reasons</a:t>
            </a:r>
            <a:endParaRPr b="1" sz="1400" u="sng"/>
          </a:p>
        </p:txBody>
      </p:sp>
      <p:sp>
        <p:nvSpPr>
          <p:cNvPr id="74" name="Google Shape;74;p14"/>
          <p:cNvSpPr txBox="1"/>
          <p:nvPr/>
        </p:nvSpPr>
        <p:spPr>
          <a:xfrm>
            <a:off x="315500" y="6033800"/>
            <a:ext cx="45123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625" lIns="104625" spcFirstLastPara="1" rIns="104625" wrap="square" tIns="104625">
            <a:spAutoFit/>
          </a:bodyPr>
          <a:lstStyle/>
          <a:p>
            <a:pPr indent="-349250" lvl="0" marL="520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Due to its small size PM2.5</a:t>
            </a:r>
            <a:r>
              <a:rPr baseline="-25000" lang="en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is able to penetrate deep into the human respiratory system 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580150" y="6274350"/>
            <a:ext cx="5016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625" lIns="104625" spcFirstLastPara="1" rIns="104625" wrap="square" tIns="104625">
            <a:spAutoFit/>
          </a:bodyPr>
          <a:lstStyle/>
          <a:p>
            <a:pPr indent="-215900" lvl="0" marL="520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PM</a:t>
            </a:r>
            <a:r>
              <a:rPr baseline="-25000" lang="en" sz="1500">
                <a:solidFill>
                  <a:schemeClr val="dk1"/>
                </a:solidFill>
              </a:rPr>
              <a:t>2.5 </a:t>
            </a:r>
            <a:r>
              <a:rPr lang="en" sz="1500">
                <a:solidFill>
                  <a:schemeClr val="dk1"/>
                </a:solidFill>
              </a:rPr>
              <a:t>contains a harmful composition of toxic </a:t>
            </a:r>
            <a:r>
              <a:rPr lang="en" sz="1500">
                <a:solidFill>
                  <a:schemeClr val="dk1"/>
                </a:solidFill>
              </a:rPr>
              <a:t>compounds</a:t>
            </a:r>
            <a:r>
              <a:rPr lang="en" sz="1500">
                <a:solidFill>
                  <a:schemeClr val="dk1"/>
                </a:solidFill>
              </a:rPr>
              <a:t>, posing health risks upon inhalation.</a:t>
            </a:r>
            <a:endParaRPr sz="1500">
              <a:solidFill>
                <a:schemeClr val="dk1"/>
              </a:solidFill>
            </a:endParaRPr>
          </a:p>
          <a:p>
            <a:pPr indent="0" lvl="0" marL="5207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12475" y="6941825"/>
            <a:ext cx="3180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625" lIns="104625" spcFirstLastPara="1" rIns="104625" wrap="square" tIns="104625">
            <a:spAutoFit/>
          </a:bodyPr>
          <a:lstStyle/>
          <a:p>
            <a:pPr indent="-400050" lvl="0" marL="5207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PM</a:t>
            </a:r>
            <a:r>
              <a:rPr baseline="-25000" lang="en" sz="2300"/>
              <a:t>2.5 </a:t>
            </a:r>
            <a:r>
              <a:rPr lang="en" sz="2300"/>
              <a:t>:</a:t>
            </a:r>
            <a:r>
              <a:rPr lang="en" sz="2300"/>
              <a:t>POV India</a:t>
            </a:r>
            <a:endParaRPr sz="2300"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15307" l="4534" r="38218" t="22262"/>
          <a:stretch/>
        </p:blipFill>
        <p:spPr>
          <a:xfrm>
            <a:off x="5673113" y="8439125"/>
            <a:ext cx="3866401" cy="253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6">
            <a:alphaModFix/>
          </a:blip>
          <a:srcRect b="2704" l="0" r="0" t="0"/>
          <a:stretch/>
        </p:blipFill>
        <p:spPr>
          <a:xfrm>
            <a:off x="422900" y="7731150"/>
            <a:ext cx="5193001" cy="44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6023526" y="7623738"/>
            <a:ext cx="38664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625" lIns="104625" spcFirstLastPara="1" rIns="104625" wrap="square" tIns="104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Number of deaths attributable to PM</a:t>
            </a:r>
            <a:r>
              <a:rPr baseline="-25000" i="1"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2.5</a:t>
            </a:r>
            <a:r>
              <a:rPr i="1"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particle pollution across India </a:t>
            </a:r>
            <a:endParaRPr i="1" sz="1500"/>
          </a:p>
        </p:txBody>
      </p:sp>
      <p:sp>
        <p:nvSpPr>
          <p:cNvPr id="80" name="Google Shape;80;p14"/>
          <p:cNvSpPr txBox="1"/>
          <p:nvPr/>
        </p:nvSpPr>
        <p:spPr>
          <a:xfrm>
            <a:off x="556960" y="7361641"/>
            <a:ext cx="4270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625" lIns="104625" spcFirstLastPara="1" rIns="104625" wrap="square" tIns="104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Average PM</a:t>
            </a:r>
            <a:r>
              <a:rPr baseline="-25000" i="1"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2.5</a:t>
            </a:r>
            <a:r>
              <a:rPr i="1"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Concentration:</a:t>
            </a:r>
            <a:endParaRPr i="1" sz="1500"/>
          </a:p>
        </p:txBody>
      </p:sp>
      <p:sp>
        <p:nvSpPr>
          <p:cNvPr id="81" name="Google Shape;81;p14"/>
          <p:cNvSpPr txBox="1"/>
          <p:nvPr/>
        </p:nvSpPr>
        <p:spPr>
          <a:xfrm>
            <a:off x="99200" y="12191850"/>
            <a:ext cx="551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Steady</a:t>
            </a:r>
            <a:r>
              <a:rPr lang="en" sz="1500"/>
              <a:t> increase in the levels of PM</a:t>
            </a:r>
            <a:r>
              <a:rPr baseline="-25000" lang="en" sz="1500"/>
              <a:t>2.5</a:t>
            </a:r>
            <a:r>
              <a:rPr lang="en" sz="1500"/>
              <a:t> in the country</a:t>
            </a:r>
            <a:r>
              <a:rPr baseline="-25000" lang="en" sz="1500"/>
              <a:t>  </a:t>
            </a:r>
            <a:r>
              <a:rPr lang="en" sz="1500"/>
              <a:t>between</a:t>
            </a:r>
            <a:r>
              <a:rPr lang="en" sz="1500"/>
              <a:t> 1998-2020.</a:t>
            </a:r>
            <a:endParaRPr sz="1500"/>
          </a:p>
        </p:txBody>
      </p:sp>
      <p:sp>
        <p:nvSpPr>
          <p:cNvPr id="82" name="Google Shape;82;p14"/>
          <p:cNvSpPr txBox="1"/>
          <p:nvPr/>
        </p:nvSpPr>
        <p:spPr>
          <a:xfrm>
            <a:off x="5759863" y="10969750"/>
            <a:ext cx="366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 significant increase in deaths due to PM2.5 over the years.</a:t>
            </a:r>
            <a:endParaRPr sz="1500"/>
          </a:p>
        </p:txBody>
      </p:sp>
      <p:cxnSp>
        <p:nvCxnSpPr>
          <p:cNvPr id="83" name="Google Shape;83;p14"/>
          <p:cNvCxnSpPr/>
          <p:nvPr/>
        </p:nvCxnSpPr>
        <p:spPr>
          <a:xfrm flipH="1">
            <a:off x="9568625" y="7415375"/>
            <a:ext cx="11400" cy="50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4"/>
          <p:cNvSpPr txBox="1"/>
          <p:nvPr/>
        </p:nvSpPr>
        <p:spPr>
          <a:xfrm>
            <a:off x="9396450" y="6916075"/>
            <a:ext cx="43776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625" lIns="104625" spcFirstLastPara="1" rIns="104625" wrap="square" tIns="104625">
            <a:spAutoFit/>
          </a:bodyPr>
          <a:lstStyle/>
          <a:p>
            <a:pPr indent="-400050" lvl="0" marL="5207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PM</a:t>
            </a:r>
            <a:r>
              <a:rPr baseline="-25000" lang="en" sz="2300"/>
              <a:t>2.5</a:t>
            </a:r>
            <a:r>
              <a:rPr lang="en" sz="2300"/>
              <a:t> Forecast</a:t>
            </a:r>
            <a:endParaRPr sz="2300"/>
          </a:p>
        </p:txBody>
      </p:sp>
      <p:grpSp>
        <p:nvGrpSpPr>
          <p:cNvPr id="85" name="Google Shape;85;p14"/>
          <p:cNvGrpSpPr/>
          <p:nvPr/>
        </p:nvGrpSpPr>
        <p:grpSpPr>
          <a:xfrm>
            <a:off x="11117720" y="7696795"/>
            <a:ext cx="3135230" cy="2774654"/>
            <a:chOff x="10163400" y="8070425"/>
            <a:chExt cx="2573024" cy="2450675"/>
          </a:xfrm>
        </p:grpSpPr>
        <p:pic>
          <p:nvPicPr>
            <p:cNvPr id="86" name="Google Shape;86;p14"/>
            <p:cNvPicPr preferRelativeResize="0"/>
            <p:nvPr/>
          </p:nvPicPr>
          <p:blipFill rotWithShape="1">
            <a:blip r:embed="rId7">
              <a:alphaModFix/>
            </a:blip>
            <a:srcRect b="11646" l="40870" r="18198" t="15285"/>
            <a:stretch/>
          </p:blipFill>
          <p:spPr>
            <a:xfrm>
              <a:off x="10336425" y="8070425"/>
              <a:ext cx="2399999" cy="24506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7" name="Google Shape;87;p14"/>
            <p:cNvCxnSpPr/>
            <p:nvPr/>
          </p:nvCxnSpPr>
          <p:spPr>
            <a:xfrm flipH="1">
              <a:off x="10163400" y="8124113"/>
              <a:ext cx="9300" cy="234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14"/>
            <p:cNvCxnSpPr/>
            <p:nvPr/>
          </p:nvCxnSpPr>
          <p:spPr>
            <a:xfrm rot="10800000">
              <a:off x="10163400" y="10467425"/>
              <a:ext cx="2400000" cy="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" name="Google Shape;89;p14"/>
          <p:cNvGrpSpPr/>
          <p:nvPr/>
        </p:nvGrpSpPr>
        <p:grpSpPr>
          <a:xfrm>
            <a:off x="10546480" y="7506951"/>
            <a:ext cx="4377731" cy="3303870"/>
            <a:chOff x="9576000" y="7507325"/>
            <a:chExt cx="4130325" cy="3121275"/>
          </a:xfrm>
        </p:grpSpPr>
        <p:sp>
          <p:nvSpPr>
            <p:cNvPr id="90" name="Google Shape;90;p14"/>
            <p:cNvSpPr txBox="1"/>
            <p:nvPr/>
          </p:nvSpPr>
          <p:spPr>
            <a:xfrm>
              <a:off x="9576000" y="7507325"/>
              <a:ext cx="12288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PM</a:t>
              </a:r>
              <a:r>
                <a:rPr baseline="-25000" lang="en"/>
                <a:t>2.5</a:t>
              </a:r>
              <a:endParaRPr baseline="-25000"/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12477525" y="10250600"/>
              <a:ext cx="12288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Time</a:t>
              </a:r>
              <a:endParaRPr baseline="-25000"/>
            </a:p>
          </p:txBody>
        </p:sp>
      </p:grpSp>
      <p:sp>
        <p:nvSpPr>
          <p:cNvPr id="92" name="Google Shape;92;p14"/>
          <p:cNvSpPr txBox="1"/>
          <p:nvPr/>
        </p:nvSpPr>
        <p:spPr>
          <a:xfrm>
            <a:off x="9333775" y="10676550"/>
            <a:ext cx="60408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A real-time prediction tool </a:t>
            </a:r>
            <a:r>
              <a:rPr lang="en" sz="1500">
                <a:solidFill>
                  <a:srgbClr val="202124"/>
                </a:solidFill>
                <a:highlight>
                  <a:schemeClr val="lt1"/>
                </a:highlight>
              </a:rPr>
              <a:t>can be used to create strategies for assessing and warning the public about anticipated harmful levels of air pollution.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152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The trained ML forecasting model can assist in controlling PM</a:t>
            </a:r>
            <a:r>
              <a:rPr baseline="-25000" lang="en" sz="1500">
                <a:solidFill>
                  <a:schemeClr val="dk1"/>
                </a:solidFill>
              </a:rPr>
              <a:t>2.5</a:t>
            </a:r>
            <a:r>
              <a:rPr lang="en" sz="1500">
                <a:solidFill>
                  <a:schemeClr val="dk1"/>
                </a:solidFill>
              </a:rPr>
              <a:t> attributes by suggesting emission reduction strategies.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9470475" y="9605525"/>
            <a:ext cx="721200" cy="4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9396438" y="9278988"/>
            <a:ext cx="156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</a:rPr>
              <a:t>The Solution!</a:t>
            </a:r>
            <a:endParaRPr b="1" sz="1500">
              <a:solidFill>
                <a:srgbClr val="0000FF"/>
              </a:solidFill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890075" y="6957000"/>
            <a:ext cx="141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15359" l="72879" r="2458" t="7378"/>
          <a:stretch/>
        </p:blipFill>
        <p:spPr>
          <a:xfrm>
            <a:off x="7716775" y="3218150"/>
            <a:ext cx="1468200" cy="28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9596750" y="5968725"/>
            <a:ext cx="5193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625" lIns="104625" spcFirstLastPara="1" rIns="104625" wrap="square" tIns="104625">
            <a:spAutoFit/>
          </a:bodyPr>
          <a:lstStyle/>
          <a:p>
            <a:pPr indent="-215900" lvl="0" marL="520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Adverse health </a:t>
            </a:r>
            <a:r>
              <a:rPr lang="en" sz="1500">
                <a:solidFill>
                  <a:schemeClr val="dk1"/>
                </a:solidFill>
              </a:rPr>
              <a:t>impacts</a:t>
            </a:r>
            <a:r>
              <a:rPr lang="en" sz="1500">
                <a:solidFill>
                  <a:schemeClr val="dk1"/>
                </a:solidFill>
              </a:rPr>
              <a:t> of PM2.5.</a:t>
            </a:r>
            <a:endParaRPr sz="1500">
              <a:solidFill>
                <a:schemeClr val="dk1"/>
              </a:solidFill>
            </a:endParaRPr>
          </a:p>
          <a:p>
            <a:pPr indent="0" lvl="0" marL="5207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98" name="Google Shape;98;p14"/>
          <p:cNvCxnSpPr/>
          <p:nvPr/>
        </p:nvCxnSpPr>
        <p:spPr>
          <a:xfrm flipH="1">
            <a:off x="5632625" y="7437450"/>
            <a:ext cx="11400" cy="50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4"/>
          <p:cNvSpPr/>
          <p:nvPr/>
        </p:nvSpPr>
        <p:spPr>
          <a:xfrm>
            <a:off x="5366825" y="9798750"/>
            <a:ext cx="475500" cy="34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8">
            <a:alphaModFix/>
          </a:blip>
          <a:srcRect b="0" l="0" r="9804" t="50487"/>
          <a:stretch/>
        </p:blipFill>
        <p:spPr>
          <a:xfrm>
            <a:off x="9470475" y="3080679"/>
            <a:ext cx="6040800" cy="2956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>
            <a:stCxn id="73" idx="1"/>
            <a:endCxn id="73" idx="1"/>
          </p:cNvCxnSpPr>
          <p:nvPr/>
        </p:nvCxnSpPr>
        <p:spPr>
          <a:xfrm>
            <a:off x="7038263" y="297621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4"/>
          <p:cNvCxnSpPr>
            <a:stCxn id="73" idx="1"/>
            <a:endCxn id="73" idx="1"/>
          </p:cNvCxnSpPr>
          <p:nvPr/>
        </p:nvCxnSpPr>
        <p:spPr>
          <a:xfrm>
            <a:off x="7038263" y="297621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4"/>
          <p:cNvCxnSpPr>
            <a:stCxn id="73" idx="1"/>
            <a:endCxn id="73" idx="1"/>
          </p:cNvCxnSpPr>
          <p:nvPr/>
        </p:nvCxnSpPr>
        <p:spPr>
          <a:xfrm>
            <a:off x="7038263" y="297621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4"/>
          <p:cNvCxnSpPr>
            <a:stCxn id="73" idx="1"/>
            <a:endCxn id="73" idx="1"/>
          </p:cNvCxnSpPr>
          <p:nvPr/>
        </p:nvCxnSpPr>
        <p:spPr>
          <a:xfrm>
            <a:off x="7038263" y="297621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 flipH="1">
            <a:off x="7087838" y="2653163"/>
            <a:ext cx="600" cy="8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-266700" y="114299"/>
            <a:ext cx="14484900" cy="6465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Autofit/>
          </a:bodyPr>
          <a:lstStyle/>
          <a:p>
            <a:pPr indent="-304800" lvl="0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Char char="❖"/>
            </a:pPr>
            <a:r>
              <a:rPr lang="en" sz="3000">
                <a:solidFill>
                  <a:srgbClr val="0B5394"/>
                </a:solidFill>
              </a:rPr>
              <a:t>Identifying key findings/patterns in the data </a:t>
            </a:r>
            <a:endParaRPr sz="3000">
              <a:solidFill>
                <a:srgbClr val="0B5394"/>
              </a:solidFill>
            </a:endParaRPr>
          </a:p>
        </p:txBody>
      </p:sp>
      <p:grpSp>
        <p:nvGrpSpPr>
          <p:cNvPr id="110" name="Google Shape;110;p15"/>
          <p:cNvGrpSpPr/>
          <p:nvPr/>
        </p:nvGrpSpPr>
        <p:grpSpPr>
          <a:xfrm>
            <a:off x="7834203" y="7100382"/>
            <a:ext cx="4083108" cy="5119985"/>
            <a:chOff x="647675" y="6381875"/>
            <a:chExt cx="3771925" cy="5333873"/>
          </a:xfrm>
        </p:grpSpPr>
        <p:pic>
          <p:nvPicPr>
            <p:cNvPr id="111" name="Google Shape;111;p15"/>
            <p:cNvPicPr preferRelativeResize="0"/>
            <p:nvPr/>
          </p:nvPicPr>
          <p:blipFill rotWithShape="1">
            <a:blip r:embed="rId3">
              <a:alphaModFix/>
            </a:blip>
            <a:srcRect b="10421" l="0" r="26394" t="4846"/>
            <a:stretch/>
          </p:blipFill>
          <p:spPr>
            <a:xfrm>
              <a:off x="647675" y="6381875"/>
              <a:ext cx="3771924" cy="5333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5"/>
            <p:cNvPicPr preferRelativeResize="0"/>
            <p:nvPr/>
          </p:nvPicPr>
          <p:blipFill rotWithShape="1">
            <a:blip r:embed="rId3">
              <a:alphaModFix/>
            </a:blip>
            <a:srcRect b="85777" l="72494" r="0" t="3952"/>
            <a:stretch/>
          </p:blipFill>
          <p:spPr>
            <a:xfrm>
              <a:off x="3233957" y="10886177"/>
              <a:ext cx="1185642" cy="5438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5"/>
          <p:cNvSpPr txBox="1"/>
          <p:nvPr/>
        </p:nvSpPr>
        <p:spPr>
          <a:xfrm>
            <a:off x="7615000" y="6795250"/>
            <a:ext cx="489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700"/>
              <a:buChar char="●"/>
            </a:pPr>
            <a:r>
              <a:rPr lang="en" sz="1700">
                <a:solidFill>
                  <a:srgbClr val="0B5394"/>
                </a:solidFill>
              </a:rPr>
              <a:t>Time-Wise Avg. PM</a:t>
            </a:r>
            <a:r>
              <a:rPr baseline="-25000" lang="en" sz="1700">
                <a:solidFill>
                  <a:srgbClr val="0B5394"/>
                </a:solidFill>
              </a:rPr>
              <a:t>2.5</a:t>
            </a:r>
            <a:r>
              <a:rPr lang="en" sz="1700">
                <a:solidFill>
                  <a:srgbClr val="0B5394"/>
                </a:solidFill>
              </a:rPr>
              <a:t> Break Down</a:t>
            </a:r>
            <a:endParaRPr sz="1700">
              <a:solidFill>
                <a:srgbClr val="0B5394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7475311" y="1930534"/>
            <a:ext cx="28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5"/>
          <p:cNvGrpSpPr/>
          <p:nvPr/>
        </p:nvGrpSpPr>
        <p:grpSpPr>
          <a:xfrm>
            <a:off x="317053" y="5104612"/>
            <a:ext cx="7028140" cy="4805452"/>
            <a:chOff x="457190" y="1723251"/>
            <a:chExt cx="6343660" cy="4201305"/>
          </a:xfrm>
        </p:grpSpPr>
        <p:pic>
          <p:nvPicPr>
            <p:cNvPr id="116" name="Google Shape;116;p15"/>
            <p:cNvPicPr preferRelativeResize="0"/>
            <p:nvPr/>
          </p:nvPicPr>
          <p:blipFill rotWithShape="1">
            <a:blip r:embed="rId4">
              <a:alphaModFix/>
            </a:blip>
            <a:srcRect b="6064" l="0" r="15052" t="6178"/>
            <a:stretch/>
          </p:blipFill>
          <p:spPr>
            <a:xfrm>
              <a:off x="457190" y="1723251"/>
              <a:ext cx="6343660" cy="4201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5"/>
            <p:cNvPicPr preferRelativeResize="0"/>
            <p:nvPr/>
          </p:nvPicPr>
          <p:blipFill rotWithShape="1">
            <a:blip r:embed="rId4">
              <a:alphaModFix/>
            </a:blip>
            <a:srcRect b="84456" l="85204" r="0" t="5197"/>
            <a:stretch/>
          </p:blipFill>
          <p:spPr>
            <a:xfrm>
              <a:off x="457200" y="5219700"/>
              <a:ext cx="1104901" cy="49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5"/>
          <p:cNvSpPr txBox="1"/>
          <p:nvPr/>
        </p:nvSpPr>
        <p:spPr>
          <a:xfrm>
            <a:off x="86175" y="4549275"/>
            <a:ext cx="716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700"/>
              <a:buChar char="●"/>
            </a:pPr>
            <a:r>
              <a:rPr lang="en" sz="1700">
                <a:solidFill>
                  <a:srgbClr val="0B5394"/>
                </a:solidFill>
              </a:rPr>
              <a:t>State Wise Average PM</a:t>
            </a:r>
            <a:r>
              <a:rPr baseline="-25000" lang="en" sz="1700">
                <a:solidFill>
                  <a:srgbClr val="0B5394"/>
                </a:solidFill>
              </a:rPr>
              <a:t>2.5</a:t>
            </a:r>
            <a:endParaRPr baseline="-25000" sz="1700">
              <a:solidFill>
                <a:srgbClr val="0B5394"/>
              </a:solidFill>
            </a:endParaRPr>
          </a:p>
        </p:txBody>
      </p:sp>
      <p:grpSp>
        <p:nvGrpSpPr>
          <p:cNvPr id="119" name="Google Shape;119;p15"/>
          <p:cNvGrpSpPr/>
          <p:nvPr/>
        </p:nvGrpSpPr>
        <p:grpSpPr>
          <a:xfrm>
            <a:off x="7833971" y="1160983"/>
            <a:ext cx="6652320" cy="4152055"/>
            <a:chOff x="4135495" y="6313268"/>
            <a:chExt cx="4663386" cy="3811673"/>
          </a:xfrm>
        </p:grpSpPr>
        <p:pic>
          <p:nvPicPr>
            <p:cNvPr id="120" name="Google Shape;120;p15"/>
            <p:cNvPicPr preferRelativeResize="0"/>
            <p:nvPr/>
          </p:nvPicPr>
          <p:blipFill rotWithShape="1">
            <a:blip r:embed="rId5">
              <a:alphaModFix/>
            </a:blip>
            <a:srcRect b="13113" l="0" r="0" t="5585"/>
            <a:stretch/>
          </p:blipFill>
          <p:spPr>
            <a:xfrm>
              <a:off x="4135495" y="6313268"/>
              <a:ext cx="4663386" cy="3811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 rotWithShape="1">
            <a:blip r:embed="rId5">
              <a:alphaModFix/>
            </a:blip>
            <a:srcRect b="0" l="0" r="80018" t="90663"/>
            <a:stretch/>
          </p:blipFill>
          <p:spPr>
            <a:xfrm>
              <a:off x="7772400" y="9391500"/>
              <a:ext cx="931801" cy="400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5"/>
          <p:cNvSpPr txBox="1"/>
          <p:nvPr/>
        </p:nvSpPr>
        <p:spPr>
          <a:xfrm>
            <a:off x="11917300" y="7859500"/>
            <a:ext cx="3288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➔"/>
            </a:pPr>
            <a:r>
              <a:rPr lang="en" sz="1500">
                <a:solidFill>
                  <a:schemeClr val="dk1"/>
                </a:solidFill>
              </a:rPr>
              <a:t>Higher PM</a:t>
            </a:r>
            <a:r>
              <a:rPr baseline="-25000" lang="en" sz="1500">
                <a:solidFill>
                  <a:schemeClr val="dk1"/>
                </a:solidFill>
              </a:rPr>
              <a:t>2.5</a:t>
            </a:r>
            <a:r>
              <a:rPr lang="en" sz="1500">
                <a:solidFill>
                  <a:schemeClr val="dk1"/>
                </a:solidFill>
              </a:rPr>
              <a:t> emissions between 4pm-8pm is due to increased vehicular traffic, industrial activities, and evening cooking or heating.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➔"/>
            </a:pPr>
            <a:r>
              <a:rPr lang="en" sz="1500">
                <a:solidFill>
                  <a:schemeClr val="dk1"/>
                </a:solidFill>
              </a:rPr>
              <a:t>Lower PM</a:t>
            </a:r>
            <a:r>
              <a:rPr baseline="-25000" lang="en" sz="1500">
                <a:solidFill>
                  <a:schemeClr val="dk1"/>
                </a:solidFill>
              </a:rPr>
              <a:t>2.5</a:t>
            </a:r>
            <a:r>
              <a:rPr lang="en" sz="1500">
                <a:solidFill>
                  <a:schemeClr val="dk1"/>
                </a:solidFill>
              </a:rPr>
              <a:t> around noon as factories may have lunch breaks and traffic flow is typically less intense compared to rush hours.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7534211" y="845615"/>
            <a:ext cx="668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700"/>
              <a:buChar char="●"/>
            </a:pPr>
            <a:r>
              <a:rPr lang="en" sz="1700">
                <a:solidFill>
                  <a:srgbClr val="0B5394"/>
                </a:solidFill>
              </a:rPr>
              <a:t>Month Wise Avg. PM</a:t>
            </a:r>
            <a:r>
              <a:rPr baseline="-25000" lang="en" sz="1700">
                <a:solidFill>
                  <a:srgbClr val="0B5394"/>
                </a:solidFill>
              </a:rPr>
              <a:t>2.5</a:t>
            </a:r>
            <a:r>
              <a:rPr lang="en" sz="1700">
                <a:solidFill>
                  <a:srgbClr val="0B5394"/>
                </a:solidFill>
              </a:rPr>
              <a:t> Break Down</a:t>
            </a:r>
            <a:endParaRPr sz="1700">
              <a:solidFill>
                <a:srgbClr val="0B5394"/>
              </a:solidFill>
            </a:endParaRPr>
          </a:p>
        </p:txBody>
      </p:sp>
      <p:cxnSp>
        <p:nvCxnSpPr>
          <p:cNvPr id="124" name="Google Shape;124;p15"/>
          <p:cNvCxnSpPr/>
          <p:nvPr/>
        </p:nvCxnSpPr>
        <p:spPr>
          <a:xfrm flipH="1" rot="10800000">
            <a:off x="7914800" y="6745550"/>
            <a:ext cx="7435200" cy="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/>
        </p:nvSpPr>
        <p:spPr>
          <a:xfrm>
            <a:off x="7475300" y="5358450"/>
            <a:ext cx="7726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➔"/>
            </a:pPr>
            <a:r>
              <a:rPr lang="en">
                <a:solidFill>
                  <a:schemeClr val="dk1"/>
                </a:solidFill>
              </a:rPr>
              <a:t>Peak PM</a:t>
            </a:r>
            <a:r>
              <a:rPr baseline="-25000" lang="en">
                <a:solidFill>
                  <a:schemeClr val="dk1"/>
                </a:solidFill>
              </a:rPr>
              <a:t>2.5 </a:t>
            </a:r>
            <a:r>
              <a:rPr lang="en">
                <a:solidFill>
                  <a:schemeClr val="dk1"/>
                </a:solidFill>
              </a:rPr>
              <a:t>levels in Indian cities during Nov, Dec, and Jan due to higher emissions (crop burning, festivals).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03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➔"/>
            </a:pPr>
            <a:r>
              <a:rPr lang="en">
                <a:solidFill>
                  <a:schemeClr val="dk1"/>
                </a:solidFill>
              </a:rPr>
              <a:t>Decrease in PM</a:t>
            </a:r>
            <a:r>
              <a:rPr baseline="-25000" lang="en">
                <a:solidFill>
                  <a:schemeClr val="dk1"/>
                </a:solidFill>
              </a:rPr>
              <a:t>2.5</a:t>
            </a:r>
            <a:r>
              <a:rPr lang="en">
                <a:solidFill>
                  <a:schemeClr val="dk1"/>
                </a:solidFill>
              </a:rPr>
              <a:t> from Jan to Aug due to better meteorological conditions (higher winds, improved pollutant dispersion).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10750800" y="5241987"/>
            <a:ext cx="250800" cy="23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-37850" y="9910375"/>
            <a:ext cx="7162500" cy="15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9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Delhi, Haryana, Bihar and Assam have higher average PM </a:t>
            </a:r>
            <a:r>
              <a:rPr baseline="-25000" lang="en" sz="1500">
                <a:solidFill>
                  <a:schemeClr val="dk1"/>
                </a:solidFill>
              </a:rPr>
              <a:t>2.5  </a:t>
            </a:r>
            <a:r>
              <a:rPr lang="en" sz="1500">
                <a:solidFill>
                  <a:schemeClr val="dk1"/>
                </a:solidFill>
              </a:rPr>
              <a:t>concentration levels.</a:t>
            </a:r>
            <a:endParaRPr sz="1500">
              <a:solidFill>
                <a:schemeClr val="dk1"/>
              </a:solidFill>
            </a:endParaRPr>
          </a:p>
          <a:p>
            <a:pPr indent="-209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Karnataka, Tamil Nadu, Kerala and Manipur have lower average PM </a:t>
            </a:r>
            <a:r>
              <a:rPr baseline="-25000" lang="en" sz="1500">
                <a:solidFill>
                  <a:schemeClr val="dk1"/>
                </a:solidFill>
              </a:rPr>
              <a:t>2.5 </a:t>
            </a:r>
            <a:r>
              <a:rPr lang="en" sz="1500">
                <a:solidFill>
                  <a:schemeClr val="dk1"/>
                </a:solidFill>
              </a:rPr>
              <a:t>concentration levels.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-18989" y="2081615"/>
            <a:ext cx="668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700"/>
              <a:buChar char="●"/>
            </a:pPr>
            <a:r>
              <a:rPr lang="en" sz="1700">
                <a:solidFill>
                  <a:srgbClr val="0B5394"/>
                </a:solidFill>
              </a:rPr>
              <a:t>The  Dataset</a:t>
            </a:r>
            <a:endParaRPr sz="1700">
              <a:solidFill>
                <a:srgbClr val="0B5394"/>
              </a:solidFill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-37850" y="2528025"/>
            <a:ext cx="7162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Timeline: 3 years (Jan 2020 - Dec 2022) 4-hourly spaced in 24 hours.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15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Total Cities: 34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15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Total Attributes : 45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15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Types of Attributes : Meteorological, Demographic, Vehic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ular and Date.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130" name="Google Shape;130;p15"/>
          <p:cNvCxnSpPr/>
          <p:nvPr/>
        </p:nvCxnSpPr>
        <p:spPr>
          <a:xfrm>
            <a:off x="7615000" y="1738850"/>
            <a:ext cx="30000" cy="103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-177750" y="-59739"/>
            <a:ext cx="14484900" cy="6465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Autofit/>
          </a:bodyPr>
          <a:lstStyle/>
          <a:p>
            <a:pPr indent="-304800" lvl="0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Char char="❖"/>
            </a:pPr>
            <a:r>
              <a:rPr lang="en" sz="3000">
                <a:solidFill>
                  <a:srgbClr val="0B5394"/>
                </a:solidFill>
              </a:rPr>
              <a:t>Identifying key findings/patterns in the data</a:t>
            </a:r>
            <a:endParaRPr sz="3000">
              <a:solidFill>
                <a:srgbClr val="0B5394"/>
              </a:solidFill>
            </a:endParaRPr>
          </a:p>
          <a:p>
            <a:pPr indent="0" lvl="0" marL="5207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00">
              <a:solidFill>
                <a:srgbClr val="0B5394"/>
              </a:solidFill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6894825" y="1770722"/>
            <a:ext cx="30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9637325" y="10582025"/>
            <a:ext cx="53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735362" y="9555491"/>
            <a:ext cx="52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145425" y="12299475"/>
            <a:ext cx="70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">
                <a:solidFill>
                  <a:schemeClr val="dk1"/>
                </a:solidFill>
              </a:rPr>
              <a:t>Annual average standard used to </a:t>
            </a:r>
            <a:r>
              <a:rPr lang="en">
                <a:solidFill>
                  <a:schemeClr val="dk1"/>
                </a:solidFill>
              </a:rPr>
              <a:t>classify cities into safe and dangerous = </a:t>
            </a:r>
            <a:r>
              <a:rPr lang="en">
                <a:solidFill>
                  <a:schemeClr val="dk1"/>
                </a:solidFill>
              </a:rPr>
              <a:t>40 μg/m³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45425" y="547550"/>
            <a:ext cx="449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Year Wise Average </a:t>
            </a:r>
            <a:r>
              <a:rPr lang="en" sz="1600">
                <a:solidFill>
                  <a:srgbClr val="0B5394"/>
                </a:solidFill>
              </a:rPr>
              <a:t>PM</a:t>
            </a:r>
            <a:r>
              <a:rPr baseline="-25000" lang="en" sz="1600">
                <a:solidFill>
                  <a:srgbClr val="0B5394"/>
                </a:solidFill>
              </a:rPr>
              <a:t>2.5  </a:t>
            </a:r>
            <a:r>
              <a:rPr lang="en" sz="1600">
                <a:solidFill>
                  <a:srgbClr val="0B5394"/>
                </a:solidFill>
              </a:rPr>
              <a:t>Analysis</a:t>
            </a:r>
            <a:endParaRPr sz="1600">
              <a:solidFill>
                <a:srgbClr val="0B5394"/>
              </a:solidFill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7057125" y="637800"/>
            <a:ext cx="549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Other harmful </a:t>
            </a:r>
            <a:r>
              <a:rPr lang="en" sz="1600">
                <a:solidFill>
                  <a:srgbClr val="0B5394"/>
                </a:solidFill>
              </a:rPr>
              <a:t>emissions:</a:t>
            </a:r>
            <a:r>
              <a:rPr lang="en" sz="1600">
                <a:solidFill>
                  <a:srgbClr val="0B5394"/>
                </a:solidFill>
              </a:rPr>
              <a:t> </a:t>
            </a:r>
            <a:r>
              <a:rPr lang="en" sz="1600">
                <a:solidFill>
                  <a:srgbClr val="0B5394"/>
                </a:solidFill>
              </a:rPr>
              <a:t>city wise</a:t>
            </a:r>
            <a:r>
              <a:rPr lang="en" sz="1600">
                <a:solidFill>
                  <a:srgbClr val="0B5394"/>
                </a:solidFill>
              </a:rPr>
              <a:t> </a:t>
            </a:r>
            <a:r>
              <a:rPr lang="en" sz="1600">
                <a:solidFill>
                  <a:srgbClr val="0B5394"/>
                </a:solidFill>
              </a:rPr>
              <a:t>comparison</a:t>
            </a:r>
            <a:endParaRPr sz="1600">
              <a:solidFill>
                <a:srgbClr val="0B53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(Benzene,CO,NH</a:t>
            </a:r>
            <a:r>
              <a:rPr baseline="-25000" lang="en" sz="1600">
                <a:solidFill>
                  <a:srgbClr val="0B5394"/>
                </a:solidFill>
              </a:rPr>
              <a:t>3</a:t>
            </a:r>
            <a:r>
              <a:rPr lang="en" sz="1600">
                <a:solidFill>
                  <a:srgbClr val="0B5394"/>
                </a:solidFill>
              </a:rPr>
              <a:t>,NO,NO</a:t>
            </a:r>
            <a:r>
              <a:rPr baseline="-25000" lang="en" sz="1600">
                <a:solidFill>
                  <a:srgbClr val="0B5394"/>
                </a:solidFill>
              </a:rPr>
              <a:t>2</a:t>
            </a:r>
            <a:r>
              <a:rPr lang="en" sz="1600">
                <a:solidFill>
                  <a:srgbClr val="0B5394"/>
                </a:solidFill>
              </a:rPr>
              <a:t>,NO</a:t>
            </a:r>
            <a:r>
              <a:rPr baseline="-25000" lang="en" sz="1600">
                <a:solidFill>
                  <a:srgbClr val="0B5394"/>
                </a:solidFill>
              </a:rPr>
              <a:t>x</a:t>
            </a:r>
            <a:r>
              <a:rPr lang="en" sz="1600">
                <a:solidFill>
                  <a:srgbClr val="0B5394"/>
                </a:solidFill>
              </a:rPr>
              <a:t>,Ozone,SO</a:t>
            </a:r>
            <a:r>
              <a:rPr baseline="-25000" lang="en" sz="1600">
                <a:solidFill>
                  <a:srgbClr val="0B5394"/>
                </a:solidFill>
              </a:rPr>
              <a:t>2</a:t>
            </a:r>
            <a:r>
              <a:rPr lang="en" sz="1600">
                <a:solidFill>
                  <a:srgbClr val="0B5394"/>
                </a:solidFill>
              </a:rPr>
              <a:t>)</a:t>
            </a:r>
            <a:endParaRPr sz="1600">
              <a:solidFill>
                <a:srgbClr val="0B5394"/>
              </a:solidFill>
            </a:endParaRPr>
          </a:p>
        </p:txBody>
      </p:sp>
      <p:grpSp>
        <p:nvGrpSpPr>
          <p:cNvPr id="142" name="Google Shape;142;p16"/>
          <p:cNvGrpSpPr/>
          <p:nvPr/>
        </p:nvGrpSpPr>
        <p:grpSpPr>
          <a:xfrm>
            <a:off x="7189066" y="637809"/>
            <a:ext cx="8239251" cy="5767464"/>
            <a:chOff x="6799375" y="791874"/>
            <a:chExt cx="8223626" cy="5565975"/>
          </a:xfrm>
        </p:grpSpPr>
        <p:pic>
          <p:nvPicPr>
            <p:cNvPr id="143" name="Google Shape;143;p16"/>
            <p:cNvPicPr preferRelativeResize="0"/>
            <p:nvPr/>
          </p:nvPicPr>
          <p:blipFill rotWithShape="1">
            <a:blip r:embed="rId3">
              <a:alphaModFix/>
            </a:blip>
            <a:srcRect b="16438" l="0" r="0" t="6496"/>
            <a:stretch/>
          </p:blipFill>
          <p:spPr>
            <a:xfrm>
              <a:off x="6799375" y="1441550"/>
              <a:ext cx="8223626" cy="491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6"/>
            <p:cNvPicPr preferRelativeResize="0"/>
            <p:nvPr/>
          </p:nvPicPr>
          <p:blipFill rotWithShape="1">
            <a:blip r:embed="rId4">
              <a:alphaModFix/>
            </a:blip>
            <a:srcRect b="73485" l="78968" r="0" t="17985"/>
            <a:stretch/>
          </p:blipFill>
          <p:spPr>
            <a:xfrm>
              <a:off x="12520895" y="791874"/>
              <a:ext cx="2275052" cy="576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6"/>
          <p:cNvSpPr txBox="1"/>
          <p:nvPr/>
        </p:nvSpPr>
        <p:spPr>
          <a:xfrm>
            <a:off x="12960900" y="4059450"/>
            <a:ext cx="81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</a:rPr>
              <a:t>Moradabad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</a:rPr>
              <a:t>PM2.5 Rank: 4</a:t>
            </a:r>
            <a:endParaRPr sz="900">
              <a:solidFill>
                <a:srgbClr val="434343"/>
              </a:solidFill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 rotWithShape="1">
          <a:blip r:embed="rId5">
            <a:alphaModFix/>
          </a:blip>
          <a:srcRect b="83744" l="85945" r="0" t="6872"/>
          <a:stretch/>
        </p:blipFill>
        <p:spPr>
          <a:xfrm>
            <a:off x="11463520" y="6516947"/>
            <a:ext cx="1242604" cy="4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7045453" y="6547700"/>
            <a:ext cx="472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PM</a:t>
            </a:r>
            <a:r>
              <a:rPr baseline="-25000" lang="en" sz="1600">
                <a:solidFill>
                  <a:srgbClr val="0B5394"/>
                </a:solidFill>
              </a:rPr>
              <a:t>2.5</a:t>
            </a:r>
            <a:r>
              <a:rPr lang="en" sz="1600">
                <a:solidFill>
                  <a:srgbClr val="0B5394"/>
                </a:solidFill>
              </a:rPr>
              <a:t> Relative </a:t>
            </a:r>
            <a:r>
              <a:rPr lang="en" sz="1600">
                <a:solidFill>
                  <a:srgbClr val="0B5394"/>
                </a:solidFill>
              </a:rPr>
              <a:t>Comparison</a:t>
            </a:r>
            <a:r>
              <a:rPr lang="en" sz="1600">
                <a:solidFill>
                  <a:srgbClr val="0B5394"/>
                </a:solidFill>
              </a:rPr>
              <a:t> </a:t>
            </a:r>
            <a:r>
              <a:rPr lang="en" sz="1600">
                <a:solidFill>
                  <a:srgbClr val="0B5394"/>
                </a:solidFill>
              </a:rPr>
              <a:t>between</a:t>
            </a:r>
            <a:r>
              <a:rPr lang="en" sz="1600">
                <a:solidFill>
                  <a:srgbClr val="0B5394"/>
                </a:solidFill>
              </a:rPr>
              <a:t> cities</a:t>
            </a:r>
            <a:endParaRPr sz="1600">
              <a:solidFill>
                <a:srgbClr val="0B5394"/>
              </a:solidFill>
            </a:endParaRPr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6">
            <a:alphaModFix/>
          </a:blip>
          <a:srcRect b="14869" l="15492" r="33660" t="23226"/>
          <a:stretch/>
        </p:blipFill>
        <p:spPr>
          <a:xfrm>
            <a:off x="677150" y="1017850"/>
            <a:ext cx="5400924" cy="379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7">
            <a:alphaModFix/>
          </a:blip>
          <a:srcRect b="127" l="0" r="88981" t="91138"/>
          <a:stretch/>
        </p:blipFill>
        <p:spPr>
          <a:xfrm>
            <a:off x="813036" y="1404269"/>
            <a:ext cx="1384900" cy="90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4039217" y="1404264"/>
            <a:ext cx="7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2022</a:t>
            </a:r>
            <a:endParaRPr b="1" sz="2000"/>
          </a:p>
        </p:txBody>
      </p:sp>
      <p:grpSp>
        <p:nvGrpSpPr>
          <p:cNvPr id="151" name="Google Shape;151;p16"/>
          <p:cNvGrpSpPr/>
          <p:nvPr/>
        </p:nvGrpSpPr>
        <p:grpSpPr>
          <a:xfrm>
            <a:off x="750999" y="8470734"/>
            <a:ext cx="5401028" cy="3671819"/>
            <a:chOff x="916875" y="6492550"/>
            <a:chExt cx="5981204" cy="4616899"/>
          </a:xfrm>
        </p:grpSpPr>
        <p:pic>
          <p:nvPicPr>
            <p:cNvPr id="152" name="Google Shape;152;p16"/>
            <p:cNvPicPr preferRelativeResize="0"/>
            <p:nvPr/>
          </p:nvPicPr>
          <p:blipFill rotWithShape="1">
            <a:blip r:embed="rId8">
              <a:alphaModFix/>
            </a:blip>
            <a:srcRect b="19612" l="16962" r="38831" t="30098"/>
            <a:stretch/>
          </p:blipFill>
          <p:spPr>
            <a:xfrm>
              <a:off x="916875" y="6492550"/>
              <a:ext cx="5981204" cy="4616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6"/>
            <p:cNvSpPr txBox="1"/>
            <p:nvPr/>
          </p:nvSpPr>
          <p:spPr>
            <a:xfrm>
              <a:off x="4511933" y="6899226"/>
              <a:ext cx="9270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/>
                <a:t>2020</a:t>
              </a:r>
              <a:endParaRPr b="1" sz="2000"/>
            </a:p>
          </p:txBody>
        </p:sp>
      </p:grpSp>
      <p:cxnSp>
        <p:nvCxnSpPr>
          <p:cNvPr id="154" name="Google Shape;154;p16"/>
          <p:cNvCxnSpPr>
            <a:endCxn id="139" idx="3"/>
          </p:cNvCxnSpPr>
          <p:nvPr/>
        </p:nvCxnSpPr>
        <p:spPr>
          <a:xfrm>
            <a:off x="7210125" y="1053975"/>
            <a:ext cx="0" cy="114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6"/>
          <p:cNvSpPr txBox="1"/>
          <p:nvPr/>
        </p:nvSpPr>
        <p:spPr>
          <a:xfrm>
            <a:off x="7189100" y="12083925"/>
            <a:ext cx="823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955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Higher score = High and consistent PM2.5 levels = More dangerous pollution.</a:t>
            </a:r>
            <a:endParaRPr sz="1500">
              <a:solidFill>
                <a:schemeClr val="dk1"/>
              </a:solidFill>
            </a:endParaRPr>
          </a:p>
          <a:p>
            <a:pPr indent="-20955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Lower score = Low and consistent PM2.5 levels = Safer air quality.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9">
            <a:alphaModFix/>
          </a:blip>
          <a:srcRect b="5474" l="0" r="14965" t="8585"/>
          <a:stretch/>
        </p:blipFill>
        <p:spPr>
          <a:xfrm>
            <a:off x="7215350" y="7009550"/>
            <a:ext cx="8019553" cy="48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12746850" y="11096150"/>
            <a:ext cx="1242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Bangalore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10">
            <a:alphaModFix/>
          </a:blip>
          <a:srcRect b="16051" l="15507" r="32919" t="21828"/>
          <a:stretch/>
        </p:blipFill>
        <p:spPr>
          <a:xfrm>
            <a:off x="677151" y="4798889"/>
            <a:ext cx="5400924" cy="368032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4039221" y="5240925"/>
            <a:ext cx="75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2021</a:t>
            </a:r>
            <a:endParaRPr b="1" sz="2000"/>
          </a:p>
        </p:txBody>
      </p:sp>
      <p:sp>
        <p:nvSpPr>
          <p:cNvPr id="160" name="Google Shape;160;p16"/>
          <p:cNvSpPr/>
          <p:nvPr/>
        </p:nvSpPr>
        <p:spPr>
          <a:xfrm>
            <a:off x="3033225" y="12142550"/>
            <a:ext cx="281700" cy="21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7"/>
          <p:cNvGrpSpPr/>
          <p:nvPr/>
        </p:nvGrpSpPr>
        <p:grpSpPr>
          <a:xfrm>
            <a:off x="393600" y="8809087"/>
            <a:ext cx="7542602" cy="2536989"/>
            <a:chOff x="283459" y="9543637"/>
            <a:chExt cx="7434797" cy="1515525"/>
          </a:xfrm>
        </p:grpSpPr>
        <p:pic>
          <p:nvPicPr>
            <p:cNvPr id="166" name="Google Shape;166;p17"/>
            <p:cNvPicPr preferRelativeResize="0"/>
            <p:nvPr/>
          </p:nvPicPr>
          <p:blipFill rotWithShape="1">
            <a:blip r:embed="rId3">
              <a:alphaModFix/>
            </a:blip>
            <a:srcRect b="0" l="0" r="0" t="50428"/>
            <a:stretch/>
          </p:blipFill>
          <p:spPr>
            <a:xfrm>
              <a:off x="3936125" y="9543637"/>
              <a:ext cx="3782132" cy="151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7"/>
            <p:cNvPicPr preferRelativeResize="0"/>
            <p:nvPr/>
          </p:nvPicPr>
          <p:blipFill rotWithShape="1">
            <a:blip r:embed="rId3">
              <a:alphaModFix/>
            </a:blip>
            <a:srcRect b="50953" l="0" r="0" t="0"/>
            <a:stretch/>
          </p:blipFill>
          <p:spPr>
            <a:xfrm>
              <a:off x="283459" y="9543638"/>
              <a:ext cx="3822678" cy="151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17"/>
          <p:cNvSpPr txBox="1"/>
          <p:nvPr>
            <p:ph type="title"/>
          </p:nvPr>
        </p:nvSpPr>
        <p:spPr>
          <a:xfrm>
            <a:off x="-202275" y="51636"/>
            <a:ext cx="14484900" cy="6465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Autofit/>
          </a:bodyPr>
          <a:lstStyle/>
          <a:p>
            <a:pPr indent="-304800" lvl="0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Char char="❖"/>
            </a:pPr>
            <a:r>
              <a:rPr lang="en" sz="3000">
                <a:solidFill>
                  <a:srgbClr val="0B5394"/>
                </a:solidFill>
              </a:rPr>
              <a:t>Summary of Modeling</a:t>
            </a:r>
            <a:endParaRPr sz="3000">
              <a:solidFill>
                <a:srgbClr val="0B5394"/>
              </a:solidFill>
            </a:endParaRPr>
          </a:p>
        </p:txBody>
      </p:sp>
      <p:cxnSp>
        <p:nvCxnSpPr>
          <p:cNvPr id="169" name="Google Shape;169;p17"/>
          <p:cNvCxnSpPr/>
          <p:nvPr/>
        </p:nvCxnSpPr>
        <p:spPr>
          <a:xfrm flipH="1">
            <a:off x="8186225" y="931375"/>
            <a:ext cx="30000" cy="117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7"/>
          <p:cNvSpPr txBox="1"/>
          <p:nvPr/>
        </p:nvSpPr>
        <p:spPr>
          <a:xfrm>
            <a:off x="165903" y="1015638"/>
            <a:ext cx="472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900"/>
              <a:buChar char="●"/>
            </a:pPr>
            <a:r>
              <a:rPr lang="en" sz="1900">
                <a:solidFill>
                  <a:srgbClr val="0B5394"/>
                </a:solidFill>
              </a:rPr>
              <a:t>Data Preprocessing</a:t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0" y="1486300"/>
            <a:ext cx="84066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9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Missing Data: Imputed using Time-based imputation, utilizing neighboring time points.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209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b="1" lang="en" sz="1500">
                <a:solidFill>
                  <a:schemeClr val="dk1"/>
                </a:solidFill>
              </a:rPr>
              <a:t>Anomaly: </a:t>
            </a:r>
            <a:r>
              <a:rPr lang="en" sz="1500">
                <a:solidFill>
                  <a:schemeClr val="dk1"/>
                </a:solidFill>
              </a:rPr>
              <a:t>Highest percentage of missing data is for Volatile Organic Compounds (VOCs) like Benzene, Eth-Benzene, Toluene, etc.</a:t>
            </a:r>
            <a:endParaRPr b="1" sz="1500"/>
          </a:p>
        </p:txBody>
      </p:sp>
      <p:sp>
        <p:nvSpPr>
          <p:cNvPr id="172" name="Google Shape;172;p17"/>
          <p:cNvSpPr txBox="1"/>
          <p:nvPr/>
        </p:nvSpPr>
        <p:spPr>
          <a:xfrm>
            <a:off x="172250" y="2759138"/>
            <a:ext cx="621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900"/>
              <a:buChar char="●"/>
            </a:pPr>
            <a:r>
              <a:rPr lang="en" sz="1900">
                <a:solidFill>
                  <a:srgbClr val="0B5394"/>
                </a:solidFill>
              </a:rPr>
              <a:t>Time Series Analysis of PM</a:t>
            </a:r>
            <a:r>
              <a:rPr baseline="-25000" lang="en" sz="1900">
                <a:solidFill>
                  <a:srgbClr val="0B5394"/>
                </a:solidFill>
              </a:rPr>
              <a:t>2.5 </a:t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37638" y="3296975"/>
            <a:ext cx="8254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lang="en" sz="1500"/>
              <a:t>AD-Fuller Test: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Cities with Non Stationary PM</a:t>
            </a:r>
            <a:r>
              <a:rPr baseline="-25000" lang="en" sz="1500"/>
              <a:t>2.5</a:t>
            </a:r>
            <a:r>
              <a:rPr lang="en" sz="1500"/>
              <a:t> :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Moradabad, Agartala, Muzaffarpur, Srinagar, Raipur, Chandigarh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b="1" lang="en" sz="1500">
                <a:solidFill>
                  <a:schemeClr val="dk1"/>
                </a:solidFill>
              </a:rPr>
              <a:t>Seasonal Decomposition:</a:t>
            </a:r>
            <a:endParaRPr b="1" sz="1500">
              <a:solidFill>
                <a:schemeClr val="dk1"/>
              </a:solidFill>
            </a:endParaRPr>
          </a:p>
        </p:txBody>
      </p:sp>
      <p:cxnSp>
        <p:nvCxnSpPr>
          <p:cNvPr id="174" name="Google Shape;174;p17"/>
          <p:cNvCxnSpPr/>
          <p:nvPr/>
        </p:nvCxnSpPr>
        <p:spPr>
          <a:xfrm>
            <a:off x="523925" y="2682688"/>
            <a:ext cx="75426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75" y="4684054"/>
            <a:ext cx="6213000" cy="327127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/>
        </p:nvSpPr>
        <p:spPr>
          <a:xfrm>
            <a:off x="625913" y="7880850"/>
            <a:ext cx="733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1.No trend 2. Seasonality of </a:t>
            </a:r>
            <a:r>
              <a:rPr b="1" lang="en" sz="1500"/>
              <a:t>28 days</a:t>
            </a:r>
            <a:r>
              <a:rPr lang="en" sz="1500"/>
              <a:t> (1 Month Approx).</a:t>
            </a:r>
            <a:endParaRPr sz="1500"/>
          </a:p>
        </p:txBody>
      </p:sp>
      <p:sp>
        <p:nvSpPr>
          <p:cNvPr id="177" name="Google Shape;177;p17"/>
          <p:cNvSpPr txBox="1"/>
          <p:nvPr/>
        </p:nvSpPr>
        <p:spPr>
          <a:xfrm>
            <a:off x="173225" y="8491413"/>
            <a:ext cx="70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lang="en" sz="1500"/>
              <a:t>Autocorrelation Function &amp; Partial Autocorrelation Function</a:t>
            </a:r>
            <a:endParaRPr b="1" sz="1500"/>
          </a:p>
        </p:txBody>
      </p:sp>
      <p:sp>
        <p:nvSpPr>
          <p:cNvPr id="178" name="Google Shape;178;p17"/>
          <p:cNvSpPr txBox="1"/>
          <p:nvPr/>
        </p:nvSpPr>
        <p:spPr>
          <a:xfrm>
            <a:off x="128950" y="11541025"/>
            <a:ext cx="526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lang="en" sz="1500"/>
              <a:t>Segmenting cities using ABC-XYZ Analysis: </a:t>
            </a:r>
            <a:endParaRPr sz="1500"/>
          </a:p>
        </p:txBody>
      </p:sp>
      <p:sp>
        <p:nvSpPr>
          <p:cNvPr id="179" name="Google Shape;179;p17"/>
          <p:cNvSpPr txBox="1"/>
          <p:nvPr/>
        </p:nvSpPr>
        <p:spPr>
          <a:xfrm>
            <a:off x="256800" y="11860900"/>
            <a:ext cx="697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A: </a:t>
            </a:r>
            <a:r>
              <a:rPr lang="en" sz="1500">
                <a:solidFill>
                  <a:schemeClr val="dk1"/>
                </a:solidFill>
              </a:rPr>
              <a:t>High Value (&gt;80 percentile)</a:t>
            </a:r>
            <a:r>
              <a:rPr b="1" lang="en" sz="1500">
                <a:solidFill>
                  <a:schemeClr val="dk1"/>
                </a:solidFill>
              </a:rPr>
              <a:t>		 X: </a:t>
            </a:r>
            <a:r>
              <a:rPr lang="en" sz="1500">
                <a:solidFill>
                  <a:schemeClr val="dk1"/>
                </a:solidFill>
              </a:rPr>
              <a:t>Low Variability (&lt;=50 percentile)   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B: </a:t>
            </a:r>
            <a:r>
              <a:rPr lang="en" sz="1500">
                <a:solidFill>
                  <a:schemeClr val="dk1"/>
                </a:solidFill>
              </a:rPr>
              <a:t>Mid Value ((50-80] percentile)</a:t>
            </a:r>
            <a:r>
              <a:rPr b="1" lang="en" sz="1500">
                <a:solidFill>
                  <a:schemeClr val="dk1"/>
                </a:solidFill>
              </a:rPr>
              <a:t> 	 Y: </a:t>
            </a:r>
            <a:r>
              <a:rPr lang="en" sz="1500">
                <a:solidFill>
                  <a:schemeClr val="dk1"/>
                </a:solidFill>
              </a:rPr>
              <a:t>Mid Variability (50-80] percentile)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C: </a:t>
            </a:r>
            <a:r>
              <a:rPr lang="en" sz="1500">
                <a:solidFill>
                  <a:schemeClr val="dk1"/>
                </a:solidFill>
              </a:rPr>
              <a:t>Low  Value (&lt;=50  percentile)</a:t>
            </a:r>
            <a:r>
              <a:rPr b="1" lang="en" sz="1500">
                <a:solidFill>
                  <a:schemeClr val="dk1"/>
                </a:solidFill>
              </a:rPr>
              <a:t> 	 Z: </a:t>
            </a:r>
            <a:r>
              <a:rPr lang="en" sz="1500">
                <a:solidFill>
                  <a:schemeClr val="dk1"/>
                </a:solidFill>
              </a:rPr>
              <a:t>High Variability  (&gt;80 percentile)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180" name="Google Shape;180;p17"/>
          <p:cNvSpPr txBox="1"/>
          <p:nvPr/>
        </p:nvSpPr>
        <p:spPr>
          <a:xfrm>
            <a:off x="9760473" y="522625"/>
            <a:ext cx="39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900"/>
              <a:buChar char="●"/>
            </a:pPr>
            <a:r>
              <a:rPr lang="en" sz="1900">
                <a:solidFill>
                  <a:srgbClr val="0B5394"/>
                </a:solidFill>
              </a:rPr>
              <a:t>Modeling Methodologies</a:t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8983450" y="1227025"/>
            <a:ext cx="1636800" cy="46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Methods</a:t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13071766" y="1198825"/>
            <a:ext cx="1749000" cy="51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 </a:t>
            </a:r>
            <a:endParaRPr/>
          </a:p>
        </p:txBody>
      </p:sp>
      <p:cxnSp>
        <p:nvCxnSpPr>
          <p:cNvPr id="183" name="Google Shape;183;p17"/>
          <p:cNvCxnSpPr>
            <a:stCxn id="181" idx="3"/>
            <a:endCxn id="180" idx="2"/>
          </p:cNvCxnSpPr>
          <p:nvPr/>
        </p:nvCxnSpPr>
        <p:spPr>
          <a:xfrm flipH="1" rot="10800000">
            <a:off x="10620250" y="999625"/>
            <a:ext cx="1099200" cy="4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7"/>
          <p:cNvCxnSpPr>
            <a:stCxn id="180" idx="2"/>
            <a:endCxn id="182" idx="1"/>
          </p:cNvCxnSpPr>
          <p:nvPr/>
        </p:nvCxnSpPr>
        <p:spPr>
          <a:xfrm>
            <a:off x="11719473" y="999625"/>
            <a:ext cx="1352400" cy="4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7"/>
          <p:cNvSpPr txBox="1"/>
          <p:nvPr/>
        </p:nvSpPr>
        <p:spPr>
          <a:xfrm>
            <a:off x="8186225" y="2169613"/>
            <a:ext cx="644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95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lang="en" sz="1500"/>
              <a:t>Experimental Results: TIme Series Methods</a:t>
            </a:r>
            <a:endParaRPr b="1" sz="1500"/>
          </a:p>
        </p:txBody>
      </p:sp>
      <p:graphicFrame>
        <p:nvGraphicFramePr>
          <p:cNvPr id="186" name="Google Shape;186;p17"/>
          <p:cNvGraphicFramePr/>
          <p:nvPr/>
        </p:nvGraphicFramePr>
        <p:xfrm>
          <a:off x="8865763" y="249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{CA8927D4-5C63-4938-AA0F-03DA79E2FCE4}</a:tableStyleId>
              </a:tblPr>
              <a:tblGrid>
                <a:gridCol w="1125675"/>
                <a:gridCol w="1104775"/>
                <a:gridCol w="2782925"/>
                <a:gridCol w="868450"/>
              </a:tblGrid>
              <a:tr h="38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Type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Method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Parameters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00FF"/>
                          </a:solidFill>
                        </a:rPr>
                        <a:t>Avg. </a:t>
                      </a:r>
                      <a:r>
                        <a:rPr b="1" lang="en" sz="1200">
                          <a:solidFill>
                            <a:srgbClr val="0000FF"/>
                          </a:solidFill>
                        </a:rPr>
                        <a:t>MAPE</a:t>
                      </a:r>
                      <a:endParaRPr b="1" sz="12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Univariate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ARIMA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p = 1, d = 1, q = 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Univeriate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SARIMAX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 = 12, p = 1, d = 1, q = 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0.644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6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Univeriate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Simple Exponential Smoothing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Alpha = 0.05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0.589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Univeriate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Triple Exponential Smoothing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Alpha =0.01 , Beta = 0, 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Gamma = 0.05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0.580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Multivariate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VAR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Order = 1, Trend = None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&gt;1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7" name="Google Shape;187;p17"/>
          <p:cNvSpPr/>
          <p:nvPr/>
        </p:nvSpPr>
        <p:spPr>
          <a:xfrm>
            <a:off x="8568338" y="4694638"/>
            <a:ext cx="209700" cy="2178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aphicFrame>
        <p:nvGraphicFramePr>
          <p:cNvPr id="188" name="Google Shape;188;p17"/>
          <p:cNvGraphicFramePr/>
          <p:nvPr/>
        </p:nvGraphicFramePr>
        <p:xfrm>
          <a:off x="8568350" y="6209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{CA8927D4-5C63-4938-AA0F-03DA79E2FCE4}</a:tableStyleId>
              </a:tblPr>
              <a:tblGrid>
                <a:gridCol w="1311475"/>
                <a:gridCol w="1538425"/>
                <a:gridCol w="2578775"/>
                <a:gridCol w="1063325"/>
              </a:tblGrid>
              <a:tr h="35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Type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Method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Parameters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00FF"/>
                          </a:solidFill>
                        </a:rPr>
                        <a:t>Avg. </a:t>
                      </a:r>
                      <a:r>
                        <a:rPr b="1" lang="en" sz="1200">
                          <a:solidFill>
                            <a:srgbClr val="0000FF"/>
                          </a:solidFill>
                        </a:rPr>
                        <a:t>MAPE</a:t>
                      </a:r>
                      <a:endParaRPr b="1" sz="12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Multivariate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Linear Regression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—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0.665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Multivariate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Decision Tree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Criterion = MSE, Max_Depth = None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0.663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Multivariate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Lasso Regression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Alpha = 1.0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0.620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Multivariate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Random Forest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Estimators = 100,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Bootstrap = True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0.579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Multivariate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LightGBM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Estimators = 100, Boosting type = gbdt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0.570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Multivariate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XGBoost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Estimators = 100, </a:t>
                      </a:r>
                      <a:r>
                        <a:rPr lang="en" sz="1200">
                          <a:solidFill>
                            <a:srgbClr val="0E1117"/>
                          </a:solidFill>
                          <a:highlight>
                            <a:srgbClr val="FFFFFF"/>
                          </a:highlight>
                        </a:rPr>
                        <a:t>Reg_lambda = 1.0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0.551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9" name="Google Shape;189;p17"/>
          <p:cNvSpPr txBox="1"/>
          <p:nvPr/>
        </p:nvSpPr>
        <p:spPr>
          <a:xfrm>
            <a:off x="9326150" y="1915825"/>
            <a:ext cx="495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900"/>
              <a:buChar char="●"/>
            </a:pPr>
            <a:r>
              <a:rPr lang="en" sz="1900">
                <a:solidFill>
                  <a:srgbClr val="0B5394"/>
                </a:solidFill>
              </a:rPr>
              <a:t>Model Predictions (10% </a:t>
            </a:r>
            <a:r>
              <a:rPr lang="en" sz="1900">
                <a:solidFill>
                  <a:srgbClr val="0B5394"/>
                </a:solidFill>
              </a:rPr>
              <a:t>validation</a:t>
            </a:r>
            <a:r>
              <a:rPr lang="en" sz="1900">
                <a:solidFill>
                  <a:srgbClr val="0B5394"/>
                </a:solidFill>
              </a:rPr>
              <a:t> set)</a:t>
            </a:r>
            <a:endParaRPr sz="1900">
              <a:solidFill>
                <a:srgbClr val="0B53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B5394"/>
              </a:solidFill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9991450" y="9453200"/>
            <a:ext cx="416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900"/>
              <a:buChar char="●"/>
            </a:pPr>
            <a:r>
              <a:rPr lang="en" sz="1900">
                <a:solidFill>
                  <a:srgbClr val="0B5394"/>
                </a:solidFill>
              </a:rPr>
              <a:t>RCA &amp; </a:t>
            </a:r>
            <a:r>
              <a:rPr b="1" lang="en" sz="1900">
                <a:solidFill>
                  <a:srgbClr val="0B5394"/>
                </a:solidFill>
              </a:rPr>
              <a:t>Model Selection</a:t>
            </a:r>
            <a:endParaRPr b="1" sz="1900">
              <a:solidFill>
                <a:srgbClr val="0B5394"/>
              </a:solidFill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8406701" y="5794338"/>
            <a:ext cx="769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95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lang="en" sz="1500"/>
              <a:t>Experimental Results: Machine Learning Methods (+</a:t>
            </a:r>
            <a:r>
              <a:rPr lang="en" sz="1500"/>
              <a:t>Time based FE)</a:t>
            </a:r>
            <a:endParaRPr sz="1500"/>
          </a:p>
        </p:txBody>
      </p:sp>
      <p:sp>
        <p:nvSpPr>
          <p:cNvPr id="192" name="Google Shape;192;p17"/>
          <p:cNvSpPr txBox="1"/>
          <p:nvPr/>
        </p:nvSpPr>
        <p:spPr>
          <a:xfrm>
            <a:off x="8074238" y="9930200"/>
            <a:ext cx="7480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95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lang="en" sz="1500"/>
              <a:t>Root Cause </a:t>
            </a:r>
            <a:r>
              <a:rPr b="1" lang="en" sz="1500"/>
              <a:t>Analysis: </a:t>
            </a:r>
            <a:r>
              <a:rPr lang="en" sz="1500"/>
              <a:t>The models gave the highest MAPE (worst forecast)  on cities with</a:t>
            </a:r>
            <a:r>
              <a:rPr lang="en" sz="1500">
                <a:solidFill>
                  <a:schemeClr val="dk1"/>
                </a:solidFill>
              </a:rPr>
              <a:t> PM</a:t>
            </a:r>
            <a:r>
              <a:rPr baseline="-25000" lang="en" sz="1500">
                <a:solidFill>
                  <a:schemeClr val="dk1"/>
                </a:solidFill>
              </a:rPr>
              <a:t>2.5</a:t>
            </a:r>
            <a:r>
              <a:rPr lang="en" sz="1500">
                <a:solidFill>
                  <a:schemeClr val="dk1"/>
                </a:solidFill>
              </a:rPr>
              <a:t> of </a:t>
            </a:r>
            <a:r>
              <a:rPr lang="en" sz="1500"/>
              <a:t>medium &amp; high value, variability. (Eg, Chandigarh: AY, Gaya: AY, Faridabad: AZ, Howrah: BY).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209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Solution: - Complex model will be able to learn to predict a wider range of possible values. Regularization techniques can help to reduce the variance of the predictions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209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b="1" lang="en" sz="1500">
                <a:solidFill>
                  <a:schemeClr val="dk1"/>
                </a:solidFill>
              </a:rPr>
              <a:t>Model Selection: </a:t>
            </a:r>
            <a:r>
              <a:rPr lang="en" sz="1500">
                <a:solidFill>
                  <a:schemeClr val="dk1"/>
                </a:solidFill>
              </a:rPr>
              <a:t>XGBoost, incorporates these features.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209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b="1" lang="en" sz="1500">
                <a:solidFill>
                  <a:srgbClr val="0B5394"/>
                </a:solidFill>
              </a:rPr>
              <a:t>Hence we go with XGBoost as our final model!</a:t>
            </a:r>
            <a:endParaRPr b="1" sz="15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8287429" y="8992525"/>
            <a:ext cx="209700" cy="2178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4" name="Google Shape;194;p17"/>
          <p:cNvSpPr/>
          <p:nvPr/>
        </p:nvSpPr>
        <p:spPr>
          <a:xfrm>
            <a:off x="8568325" y="8908975"/>
            <a:ext cx="6492000" cy="384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17"/>
          <p:cNvCxnSpPr/>
          <p:nvPr/>
        </p:nvCxnSpPr>
        <p:spPr>
          <a:xfrm flipH="1">
            <a:off x="3278300" y="11941250"/>
            <a:ext cx="900" cy="7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/>
          <p:nvPr>
            <p:ph type="title"/>
          </p:nvPr>
        </p:nvSpPr>
        <p:spPr>
          <a:xfrm>
            <a:off x="-202275" y="51625"/>
            <a:ext cx="15662400" cy="6465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Autofit/>
          </a:bodyPr>
          <a:lstStyle/>
          <a:p>
            <a:pPr indent="-304800" lvl="0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Char char="❖"/>
            </a:pPr>
            <a:r>
              <a:rPr lang="en" sz="3000">
                <a:solidFill>
                  <a:srgbClr val="0B5394"/>
                </a:solidFill>
              </a:rPr>
              <a:t>Solution Design </a:t>
            </a:r>
            <a:endParaRPr sz="3000">
              <a:solidFill>
                <a:srgbClr val="0B5394"/>
              </a:solidFill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-60350" y="1135350"/>
            <a:ext cx="1420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Our recursive ML with sliding window technique (demonstrated for a small subset of dataset):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02" name="Google Shape;202;p18"/>
          <p:cNvPicPr preferRelativeResize="0"/>
          <p:nvPr/>
        </p:nvPicPr>
        <p:blipFill rotWithShape="1">
          <a:blip r:embed="rId3">
            <a:alphaModFix/>
          </a:blip>
          <a:srcRect b="0" l="0" r="17546" t="0"/>
          <a:stretch/>
        </p:blipFill>
        <p:spPr>
          <a:xfrm>
            <a:off x="267950" y="2339952"/>
            <a:ext cx="3485820" cy="180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39" y="4114465"/>
            <a:ext cx="557249" cy="539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 txBox="1"/>
          <p:nvPr/>
        </p:nvSpPr>
        <p:spPr>
          <a:xfrm>
            <a:off x="1705101" y="4178098"/>
            <a:ext cx="32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To be Forecasted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4222384" y="3260209"/>
            <a:ext cx="557400" cy="45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841872" y="1829946"/>
            <a:ext cx="7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PM</a:t>
            </a:r>
            <a:r>
              <a:rPr b="1" baseline="-25000" lang="en">
                <a:solidFill>
                  <a:schemeClr val="dk1"/>
                </a:solidFill>
              </a:rPr>
              <a:t>2.5</a:t>
            </a:r>
            <a:endParaRPr b="1" baseline="-25000">
              <a:solidFill>
                <a:schemeClr val="dk1"/>
              </a:solidFill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1718517" y="1829946"/>
            <a:ext cx="4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</a:t>
            </a:r>
            <a:endParaRPr b="1" baseline="-25000">
              <a:solidFill>
                <a:schemeClr val="dk1"/>
              </a:solidFill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2359104" y="1829946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</a:t>
            </a:r>
            <a:r>
              <a:rPr b="1" baseline="-25000" lang="en">
                <a:solidFill>
                  <a:schemeClr val="dk1"/>
                </a:solidFill>
              </a:rPr>
              <a:t>2</a:t>
            </a:r>
            <a:endParaRPr b="1" baseline="-25000">
              <a:solidFill>
                <a:schemeClr val="dk1"/>
              </a:solidFill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3052637" y="1829946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NOx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3753771" y="2402541"/>
            <a:ext cx="3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…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3753771" y="2952843"/>
            <a:ext cx="3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…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2" name="Google Shape;212;p18"/>
          <p:cNvSpPr txBox="1"/>
          <p:nvPr/>
        </p:nvSpPr>
        <p:spPr>
          <a:xfrm rot="5400000">
            <a:off x="3541230" y="1856589"/>
            <a:ext cx="3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…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1137089" y="4176593"/>
            <a:ext cx="496200" cy="399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18"/>
          <p:cNvPicPr preferRelativeResize="0"/>
          <p:nvPr/>
        </p:nvPicPr>
        <p:blipFill rotWithShape="1">
          <a:blip r:embed="rId3">
            <a:alphaModFix/>
          </a:blip>
          <a:srcRect b="0" l="0" r="85679" t="0"/>
          <a:stretch/>
        </p:blipFill>
        <p:spPr>
          <a:xfrm>
            <a:off x="4911303" y="2281116"/>
            <a:ext cx="605417" cy="180001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8"/>
          <p:cNvSpPr txBox="1"/>
          <p:nvPr/>
        </p:nvSpPr>
        <p:spPr>
          <a:xfrm rot="5400000">
            <a:off x="2813701" y="1856589"/>
            <a:ext cx="3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…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6" name="Google Shape;216;p18"/>
          <p:cNvSpPr txBox="1"/>
          <p:nvPr/>
        </p:nvSpPr>
        <p:spPr>
          <a:xfrm rot="5400000">
            <a:off x="2086160" y="1856589"/>
            <a:ext cx="3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…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7" name="Google Shape;217;p18"/>
          <p:cNvSpPr txBox="1"/>
          <p:nvPr/>
        </p:nvSpPr>
        <p:spPr>
          <a:xfrm rot="5400000">
            <a:off x="1353764" y="1856589"/>
            <a:ext cx="3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…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18" name="Google Shape;2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305" y="4061786"/>
            <a:ext cx="605417" cy="58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 b="0" l="13408" r="17544" t="0"/>
          <a:stretch/>
        </p:blipFill>
        <p:spPr>
          <a:xfrm>
            <a:off x="6181504" y="2873914"/>
            <a:ext cx="2847891" cy="17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6243122" y="1776437"/>
            <a:ext cx="9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PM</a:t>
            </a:r>
            <a:r>
              <a:rPr b="1" baseline="-25000" lang="en">
                <a:solidFill>
                  <a:schemeClr val="dk1"/>
                </a:solidFill>
              </a:rPr>
              <a:t>2.5 (t-1)</a:t>
            </a:r>
            <a:endParaRPr b="1" baseline="-25000">
              <a:solidFill>
                <a:schemeClr val="dk1"/>
              </a:solidFill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7054710" y="1788672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</a:t>
            </a:r>
            <a:r>
              <a:rPr b="1" baseline="-25000" lang="en">
                <a:solidFill>
                  <a:schemeClr val="dk1"/>
                </a:solidFill>
              </a:rPr>
              <a:t>(t-1)</a:t>
            </a:r>
            <a:endParaRPr b="1" baseline="-25000">
              <a:solidFill>
                <a:schemeClr val="dk1"/>
              </a:solidFill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7684172" y="1806670"/>
            <a:ext cx="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</a:t>
            </a:r>
            <a:r>
              <a:rPr b="1" baseline="-25000" lang="en">
                <a:solidFill>
                  <a:schemeClr val="dk1"/>
                </a:solidFill>
              </a:rPr>
              <a:t>2 (t-1)</a:t>
            </a:r>
            <a:endParaRPr b="1" baseline="-25000">
              <a:solidFill>
                <a:schemeClr val="dk1"/>
              </a:solidFill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8445063" y="1806670"/>
            <a:ext cx="8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NOx</a:t>
            </a:r>
            <a:r>
              <a:rPr b="1" baseline="-25000" lang="en">
                <a:solidFill>
                  <a:schemeClr val="dk1"/>
                </a:solidFill>
              </a:rPr>
              <a:t>(t-1)</a:t>
            </a:r>
            <a:endParaRPr b="1" baseline="-25000">
              <a:solidFill>
                <a:schemeClr val="dk1"/>
              </a:solidFill>
            </a:endParaRPr>
          </a:p>
        </p:txBody>
      </p:sp>
      <p:sp>
        <p:nvSpPr>
          <p:cNvPr id="224" name="Google Shape;224;p18"/>
          <p:cNvSpPr txBox="1"/>
          <p:nvPr/>
        </p:nvSpPr>
        <p:spPr>
          <a:xfrm>
            <a:off x="6764568" y="2317268"/>
            <a:ext cx="32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Drop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7265078" y="2451197"/>
            <a:ext cx="336900" cy="216000"/>
          </a:xfrm>
          <a:prstGeom prst="mathMultiply">
            <a:avLst>
              <a:gd fmla="val 23520" name="adj1"/>
            </a:avLst>
          </a:prstGeom>
          <a:solidFill>
            <a:srgbClr val="E0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9026383" y="2873940"/>
            <a:ext cx="178500" cy="1081500"/>
          </a:xfrm>
          <a:prstGeom prst="rightBrace">
            <a:avLst>
              <a:gd fmla="val 50000" name="adj1"/>
              <a:gd fmla="val 4988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18"/>
          <p:cNvCxnSpPr>
            <a:stCxn id="228" idx="1"/>
          </p:cNvCxnSpPr>
          <p:nvPr/>
        </p:nvCxnSpPr>
        <p:spPr>
          <a:xfrm flipH="1">
            <a:off x="9209525" y="2016752"/>
            <a:ext cx="4977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18"/>
          <p:cNvSpPr txBox="1"/>
          <p:nvPr/>
        </p:nvSpPr>
        <p:spPr>
          <a:xfrm>
            <a:off x="2620769" y="4568158"/>
            <a:ext cx="2185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Restructure the dataset into supervised learning problem</a:t>
            </a:r>
            <a:endParaRPr sz="1500"/>
          </a:p>
        </p:txBody>
      </p:sp>
      <p:sp>
        <p:nvSpPr>
          <p:cNvPr id="230" name="Google Shape;230;p18"/>
          <p:cNvSpPr/>
          <p:nvPr/>
        </p:nvSpPr>
        <p:spPr>
          <a:xfrm>
            <a:off x="2577550" y="4607688"/>
            <a:ext cx="2185200" cy="83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B539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18"/>
          <p:cNvCxnSpPr>
            <a:stCxn id="230" idx="0"/>
          </p:cNvCxnSpPr>
          <p:nvPr/>
        </p:nvCxnSpPr>
        <p:spPr>
          <a:xfrm flipH="1" rot="10800000">
            <a:off x="3670150" y="4030188"/>
            <a:ext cx="530700" cy="5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2" name="Google Shape;232;p18"/>
          <p:cNvPicPr preferRelativeResize="0"/>
          <p:nvPr/>
        </p:nvPicPr>
        <p:blipFill rotWithShape="1">
          <a:blip r:embed="rId3">
            <a:alphaModFix/>
          </a:blip>
          <a:srcRect b="4359" l="13403" r="68586" t="32369"/>
          <a:stretch/>
        </p:blipFill>
        <p:spPr>
          <a:xfrm>
            <a:off x="5516719" y="2873927"/>
            <a:ext cx="664784" cy="1138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 txBox="1"/>
          <p:nvPr/>
        </p:nvSpPr>
        <p:spPr>
          <a:xfrm>
            <a:off x="5516719" y="1827018"/>
            <a:ext cx="9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PM</a:t>
            </a:r>
            <a:r>
              <a:rPr b="1" baseline="-25000" lang="en">
                <a:solidFill>
                  <a:schemeClr val="dk1"/>
                </a:solidFill>
              </a:rPr>
              <a:t>2.5 </a:t>
            </a:r>
            <a:endParaRPr b="1" baseline="-25000">
              <a:solidFill>
                <a:schemeClr val="dk1"/>
              </a:solidFill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5601069" y="4155358"/>
            <a:ext cx="496200" cy="399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rot="5400000">
            <a:off x="5702329" y="4466978"/>
            <a:ext cx="340500" cy="711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 rot="5403183">
            <a:off x="7510500" y="3514736"/>
            <a:ext cx="324000" cy="2621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9142010" y="3188160"/>
            <a:ext cx="7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Train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9026383" y="4074629"/>
            <a:ext cx="242700" cy="453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9204792" y="4059053"/>
            <a:ext cx="1580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B5394"/>
                </a:solidFill>
              </a:rPr>
              <a:t>Inference</a:t>
            </a:r>
            <a:endParaRPr b="1" sz="1350">
              <a:solidFill>
                <a:srgbClr val="0B5394"/>
              </a:solidFill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7523892" y="4912245"/>
            <a:ext cx="3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X 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5703927" y="4855377"/>
            <a:ext cx="3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y</a:t>
            </a:r>
            <a:r>
              <a:rPr b="1" lang="en">
                <a:solidFill>
                  <a:srgbClr val="0B5394"/>
                </a:solidFill>
              </a:rPr>
              <a:t> 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11238147" y="3525348"/>
            <a:ext cx="557400" cy="45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 txBox="1"/>
          <p:nvPr/>
        </p:nvSpPr>
        <p:spPr>
          <a:xfrm>
            <a:off x="9574275" y="1820488"/>
            <a:ext cx="1959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9144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Used  </a:t>
            </a: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</a:rPr>
              <a:t>Lagsize  = 1</a:t>
            </a:r>
            <a:endParaRPr b="1" sz="1500">
              <a:solidFill>
                <a:schemeClr val="dk1"/>
              </a:solidFill>
            </a:endParaRPr>
          </a:p>
          <a:p>
            <a:pPr indent="9144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8" name="Google Shape;228;p18"/>
          <p:cNvSpPr/>
          <p:nvPr/>
        </p:nvSpPr>
        <p:spPr>
          <a:xfrm>
            <a:off x="9707225" y="1846502"/>
            <a:ext cx="1734900" cy="34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 txBox="1"/>
          <p:nvPr/>
        </p:nvSpPr>
        <p:spPr>
          <a:xfrm>
            <a:off x="11649499" y="2670963"/>
            <a:ext cx="36687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Forecast PM2.5 for the next time step based on the previous step using the ML model.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Append the forecasted value to training data and predict PM2.5 for the subsequent time step.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Repeat this process recursively to forecast for the desired 3-day time frame.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11794000" y="2455825"/>
            <a:ext cx="3486000" cy="332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B539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/>
          <p:nvPr/>
        </p:nvSpPr>
        <p:spPr>
          <a:xfrm>
            <a:off x="10187228" y="3403342"/>
            <a:ext cx="987300" cy="697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XGBoost</a:t>
            </a:r>
            <a:endParaRPr b="1"/>
          </a:p>
        </p:txBody>
      </p:sp>
      <p:cxnSp>
        <p:nvCxnSpPr>
          <p:cNvPr id="247" name="Google Shape;247;p18"/>
          <p:cNvCxnSpPr>
            <a:stCxn id="246" idx="1"/>
            <a:endCxn id="246" idx="1"/>
          </p:cNvCxnSpPr>
          <p:nvPr/>
        </p:nvCxnSpPr>
        <p:spPr>
          <a:xfrm>
            <a:off x="10187228" y="3752092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8"/>
          <p:cNvCxnSpPr>
            <a:endCxn id="246" idx="1"/>
          </p:cNvCxnSpPr>
          <p:nvPr/>
        </p:nvCxnSpPr>
        <p:spPr>
          <a:xfrm>
            <a:off x="9680528" y="3449692"/>
            <a:ext cx="506700" cy="3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18"/>
          <p:cNvCxnSpPr/>
          <p:nvPr/>
        </p:nvCxnSpPr>
        <p:spPr>
          <a:xfrm flipH="1">
            <a:off x="9776828" y="3864772"/>
            <a:ext cx="410400" cy="3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18"/>
          <p:cNvSpPr/>
          <p:nvPr/>
        </p:nvSpPr>
        <p:spPr>
          <a:xfrm rot="5400000">
            <a:off x="9993351" y="4383660"/>
            <a:ext cx="8367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>
            <a:off x="9472127" y="5154417"/>
            <a:ext cx="2031600" cy="732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Shapely Additive </a:t>
            </a:r>
            <a:r>
              <a:rPr lang="en"/>
              <a:t>Explanations</a:t>
            </a:r>
            <a:r>
              <a:rPr lang="en"/>
              <a:t> (</a:t>
            </a:r>
            <a:r>
              <a:rPr b="1" lang="en"/>
              <a:t>SHAP</a:t>
            </a:r>
            <a:r>
              <a:rPr lang="en"/>
              <a:t>)</a:t>
            </a:r>
            <a:endParaRPr/>
          </a:p>
        </p:txBody>
      </p:sp>
      <p:sp>
        <p:nvSpPr>
          <p:cNvPr id="252" name="Google Shape;252;p18"/>
          <p:cNvSpPr txBox="1"/>
          <p:nvPr/>
        </p:nvSpPr>
        <p:spPr>
          <a:xfrm>
            <a:off x="9701307" y="5886792"/>
            <a:ext cx="195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B5394"/>
                </a:solidFill>
              </a:rPr>
              <a:t>ML </a:t>
            </a:r>
            <a:r>
              <a:rPr b="1" lang="en" sz="1350">
                <a:solidFill>
                  <a:srgbClr val="0B5394"/>
                </a:solidFill>
              </a:rPr>
              <a:t>Explainability</a:t>
            </a:r>
            <a:endParaRPr b="1" sz="1350">
              <a:solidFill>
                <a:srgbClr val="0B5394"/>
              </a:solidFill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8862235" y="5831992"/>
            <a:ext cx="506700" cy="453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5299081" y="5800471"/>
            <a:ext cx="3486000" cy="113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B539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We utilize SHAP values to recommend PM2.5 reduction and control measures based on feature importance from the trained model.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5" name="Google Shape;255;p18"/>
          <p:cNvSpPr txBox="1"/>
          <p:nvPr>
            <p:ph type="title"/>
          </p:nvPr>
        </p:nvSpPr>
        <p:spPr>
          <a:xfrm>
            <a:off x="-147125" y="7376763"/>
            <a:ext cx="14175300" cy="6465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Autofit/>
          </a:bodyPr>
          <a:lstStyle/>
          <a:p>
            <a:pPr indent="-304800" lvl="0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Char char="❖"/>
            </a:pPr>
            <a:r>
              <a:rPr lang="en" sz="3000">
                <a:solidFill>
                  <a:srgbClr val="0B5394"/>
                </a:solidFill>
              </a:rPr>
              <a:t>Evaluation</a:t>
            </a:r>
            <a:r>
              <a:rPr lang="en" sz="3000">
                <a:solidFill>
                  <a:srgbClr val="0B5394"/>
                </a:solidFill>
              </a:rPr>
              <a:t> of strengths and </a:t>
            </a:r>
            <a:r>
              <a:rPr lang="en" sz="3000">
                <a:solidFill>
                  <a:srgbClr val="0B5394"/>
                </a:solidFill>
              </a:rPr>
              <a:t>weaknesses</a:t>
            </a:r>
            <a:r>
              <a:rPr lang="en" sz="3000">
                <a:solidFill>
                  <a:srgbClr val="0B5394"/>
                </a:solidFill>
              </a:rPr>
              <a:t> of the model &amp; overall framework </a:t>
            </a:r>
            <a:endParaRPr sz="3000">
              <a:solidFill>
                <a:srgbClr val="0B5394"/>
              </a:solidFill>
            </a:endParaRPr>
          </a:p>
          <a:p>
            <a:pPr indent="0" lvl="0" marL="5207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00">
              <a:solidFill>
                <a:srgbClr val="0B5394"/>
              </a:solidFill>
            </a:endParaRPr>
          </a:p>
        </p:txBody>
      </p:sp>
      <p:sp>
        <p:nvSpPr>
          <p:cNvPr id="256" name="Google Shape;256;p18"/>
          <p:cNvSpPr txBox="1"/>
          <p:nvPr/>
        </p:nvSpPr>
        <p:spPr>
          <a:xfrm>
            <a:off x="320675" y="8054550"/>
            <a:ext cx="72558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</a:rPr>
              <a:t>Strengths:</a:t>
            </a:r>
            <a:endParaRPr b="1" sz="15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The Recursive model is robust to any data distribution (e.g., non stationary data). Great for forecasting when dealing with unpredictable data.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In terms of explainability, XGBoost is better than many classical time series methods which are based on statistical approach.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Though XGBoost is a black box model, it can still be explained using tools like SHAP values.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cxnSp>
        <p:nvCxnSpPr>
          <p:cNvPr id="257" name="Google Shape;257;p18"/>
          <p:cNvCxnSpPr/>
          <p:nvPr/>
        </p:nvCxnSpPr>
        <p:spPr>
          <a:xfrm>
            <a:off x="7627725" y="8109925"/>
            <a:ext cx="2400" cy="45858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18"/>
          <p:cNvSpPr txBox="1"/>
          <p:nvPr/>
        </p:nvSpPr>
        <p:spPr>
          <a:xfrm>
            <a:off x="7913525" y="7980600"/>
            <a:ext cx="7778400" cy="49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</a:rPr>
              <a:t>Weakness:</a:t>
            </a:r>
            <a:r>
              <a:rPr b="1" lang="en" sz="1500">
                <a:solidFill>
                  <a:srgbClr val="0B5394"/>
                </a:solidFill>
              </a:rPr>
              <a:t> </a:t>
            </a:r>
            <a:endParaRPr b="1" sz="15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Our recursive framework is  sensitive to errors in the initial forecast. These errors  will be propagated forward in the model, leading to inaccurate overall forecasts.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The model is computationally expensive to train, especially for large datasets.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</a:rPr>
              <a:t>Improvements:</a:t>
            </a:r>
            <a:endParaRPr b="1" sz="1500">
              <a:solidFill>
                <a:srgbClr val="0B5394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Moving forward, we aim to optimize our ML model by focusing on two key techniques:  Slicing and Aggregation - Enhancing forecasting accuracy by reducing data noise and aggregation will also minimize time overheads.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We can improve modelling upon intermittent data (data with high freq of 0 PM</a:t>
            </a:r>
            <a:r>
              <a:rPr baseline="-25000" lang="en" sz="1500">
                <a:solidFill>
                  <a:schemeClr val="dk1"/>
                </a:solidFill>
              </a:rPr>
              <a:t>2.5</a:t>
            </a:r>
            <a:r>
              <a:rPr lang="en" sz="1500">
                <a:solidFill>
                  <a:schemeClr val="dk1"/>
                </a:solidFill>
              </a:rPr>
              <a:t>).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4825" y="1732200"/>
            <a:ext cx="4585751" cy="36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9"/>
          <p:cNvSpPr txBox="1"/>
          <p:nvPr>
            <p:ph type="title"/>
          </p:nvPr>
        </p:nvSpPr>
        <p:spPr>
          <a:xfrm>
            <a:off x="-133350" y="86425"/>
            <a:ext cx="11926500" cy="576900"/>
          </a:xfrm>
          <a:prstGeom prst="rect">
            <a:avLst/>
          </a:prstGeom>
        </p:spPr>
        <p:txBody>
          <a:bodyPr anchorCtr="0" anchor="t" bIns="156950" lIns="156950" spcFirstLastPara="1" rIns="156950" wrap="square" tIns="156950">
            <a:noAutofit/>
          </a:bodyPr>
          <a:lstStyle/>
          <a:p>
            <a:pPr indent="-304800" lvl="0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Char char="❖"/>
            </a:pPr>
            <a:r>
              <a:rPr lang="en" sz="3000">
                <a:solidFill>
                  <a:srgbClr val="0B5394"/>
                </a:solidFill>
              </a:rPr>
              <a:t>Recommendations</a:t>
            </a:r>
            <a:endParaRPr sz="3000">
              <a:solidFill>
                <a:srgbClr val="0B5394"/>
              </a:solidFill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72238" y="1309825"/>
            <a:ext cx="37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Char char="●"/>
            </a:pPr>
            <a:r>
              <a:rPr b="1" lang="en" sz="1500">
                <a:solidFill>
                  <a:srgbClr val="0B5394"/>
                </a:solidFill>
              </a:rPr>
              <a:t>Delhi</a:t>
            </a:r>
            <a:r>
              <a:rPr lang="en" sz="1500">
                <a:solidFill>
                  <a:srgbClr val="0B5394"/>
                </a:solidFill>
              </a:rPr>
              <a:t>: Highest Average PM2.5</a:t>
            </a:r>
            <a:endParaRPr sz="1500">
              <a:solidFill>
                <a:srgbClr val="0B5394"/>
              </a:solidFill>
            </a:endParaRPr>
          </a:p>
        </p:txBody>
      </p:sp>
      <p:sp>
        <p:nvSpPr>
          <p:cNvPr id="266" name="Google Shape;266;p19"/>
          <p:cNvSpPr txBox="1"/>
          <p:nvPr/>
        </p:nvSpPr>
        <p:spPr>
          <a:xfrm>
            <a:off x="196803" y="6675238"/>
            <a:ext cx="718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Char char="●"/>
            </a:pPr>
            <a:r>
              <a:rPr b="1" lang="en" sz="1500">
                <a:solidFill>
                  <a:srgbClr val="0B5394"/>
                </a:solidFill>
              </a:rPr>
              <a:t>Moradabad:</a:t>
            </a:r>
            <a:r>
              <a:rPr lang="en" sz="1500">
                <a:solidFill>
                  <a:srgbClr val="0B5394"/>
                </a:solidFill>
              </a:rPr>
              <a:t> Highest (Relative PM</a:t>
            </a:r>
            <a:r>
              <a:rPr baseline="-25000" lang="en" sz="1500">
                <a:solidFill>
                  <a:srgbClr val="0B5394"/>
                </a:solidFill>
              </a:rPr>
              <a:t>2.5</a:t>
            </a:r>
            <a:r>
              <a:rPr lang="en" sz="1500">
                <a:solidFill>
                  <a:srgbClr val="0B5394"/>
                </a:solidFill>
              </a:rPr>
              <a:t> + Consistency)</a:t>
            </a:r>
            <a:endParaRPr sz="1500">
              <a:solidFill>
                <a:srgbClr val="0B5394"/>
              </a:solidFill>
            </a:endParaRPr>
          </a:p>
        </p:txBody>
      </p:sp>
      <p:pic>
        <p:nvPicPr>
          <p:cNvPr id="267" name="Google Shape;2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25" y="1645875"/>
            <a:ext cx="3742500" cy="339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675" y="1630525"/>
            <a:ext cx="3512711" cy="34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9"/>
          <p:cNvSpPr txBox="1"/>
          <p:nvPr/>
        </p:nvSpPr>
        <p:spPr>
          <a:xfrm>
            <a:off x="72238" y="663325"/>
            <a:ext cx="1515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use </a:t>
            </a:r>
            <a:r>
              <a:rPr b="1" lang="en" sz="1500"/>
              <a:t>SHAP</a:t>
            </a:r>
            <a:r>
              <a:rPr lang="en" sz="1500"/>
              <a:t> </a:t>
            </a:r>
            <a:r>
              <a:rPr lang="en" sz="1500"/>
              <a:t>values to examine how each attribute in the data impacts PM</a:t>
            </a:r>
            <a:r>
              <a:rPr baseline="-25000" lang="en" sz="1500"/>
              <a:t>2.5</a:t>
            </a:r>
            <a:r>
              <a:rPr lang="en" sz="1500"/>
              <a:t> for different cities. Based on </a:t>
            </a:r>
            <a:r>
              <a:rPr lang="en" sz="1500"/>
              <a:t>which</a:t>
            </a:r>
            <a:r>
              <a:rPr lang="en" sz="1500"/>
              <a:t> we make </a:t>
            </a:r>
            <a:r>
              <a:rPr b="1" lang="en" sz="1500"/>
              <a:t>recommendations</a:t>
            </a:r>
            <a:r>
              <a:rPr lang="en" sz="1500"/>
              <a:t> for PM2.5 control.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Note</a:t>
            </a:r>
            <a:r>
              <a:rPr lang="en" sz="1500"/>
              <a:t>: We receive the highest SHAP values for the previous time step PM</a:t>
            </a:r>
            <a:r>
              <a:rPr baseline="-25000" lang="en" sz="1500"/>
              <a:t>2.5</a:t>
            </a:r>
            <a:r>
              <a:rPr lang="en" sz="1500"/>
              <a:t> (previous 4 hours). We have </a:t>
            </a:r>
            <a:r>
              <a:rPr lang="en" sz="1500"/>
              <a:t>omitted</a:t>
            </a:r>
            <a:r>
              <a:rPr lang="en" sz="1500"/>
              <a:t> it for making recommendations.</a:t>
            </a:r>
            <a:endParaRPr sz="1500"/>
          </a:p>
        </p:txBody>
      </p:sp>
      <p:pic>
        <p:nvPicPr>
          <p:cNvPr id="270" name="Google Shape;27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800" y="7090750"/>
            <a:ext cx="4163239" cy="376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9"/>
          <p:cNvPicPr preferRelativeResize="0"/>
          <p:nvPr/>
        </p:nvPicPr>
        <p:blipFill rotWithShape="1">
          <a:blip r:embed="rId7">
            <a:alphaModFix/>
          </a:blip>
          <a:srcRect b="0" l="0" r="9214" t="0"/>
          <a:stretch/>
        </p:blipFill>
        <p:spPr>
          <a:xfrm>
            <a:off x="4360050" y="7145625"/>
            <a:ext cx="4163249" cy="350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9"/>
          <p:cNvSpPr txBox="1"/>
          <p:nvPr/>
        </p:nvSpPr>
        <p:spPr>
          <a:xfrm>
            <a:off x="8753088" y="1242713"/>
            <a:ext cx="374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b="1" lang="en" sz="1600">
                <a:solidFill>
                  <a:srgbClr val="0B5394"/>
                </a:solidFill>
              </a:rPr>
              <a:t>Other high PM2.5 cities</a:t>
            </a:r>
            <a:endParaRPr sz="1600">
              <a:solidFill>
                <a:srgbClr val="0B5394"/>
              </a:solidFill>
            </a:endParaRPr>
          </a:p>
        </p:txBody>
      </p:sp>
      <p:pic>
        <p:nvPicPr>
          <p:cNvPr id="273" name="Google Shape;27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98816" y="5848400"/>
            <a:ext cx="5165459" cy="334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19"/>
          <p:cNvCxnSpPr/>
          <p:nvPr/>
        </p:nvCxnSpPr>
        <p:spPr>
          <a:xfrm flipH="1">
            <a:off x="8752950" y="1438450"/>
            <a:ext cx="54000" cy="106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19"/>
          <p:cNvSpPr txBox="1"/>
          <p:nvPr/>
        </p:nvSpPr>
        <p:spPr>
          <a:xfrm>
            <a:off x="8523300" y="5608825"/>
            <a:ext cx="45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Gwalior</a:t>
            </a:r>
            <a:r>
              <a:rPr lang="en">
                <a:solidFill>
                  <a:srgbClr val="0B5394"/>
                </a:solidFill>
              </a:rPr>
              <a:t>: Highest (Relative PM</a:t>
            </a:r>
            <a:r>
              <a:rPr baseline="-25000" lang="en">
                <a:solidFill>
                  <a:srgbClr val="0B5394"/>
                </a:solidFill>
              </a:rPr>
              <a:t>2.5</a:t>
            </a:r>
            <a:r>
              <a:rPr lang="en">
                <a:solidFill>
                  <a:srgbClr val="0B5394"/>
                </a:solidFill>
              </a:rPr>
              <a:t> + Consistency)</a:t>
            </a:r>
            <a:endParaRPr baseline="-25000">
              <a:solidFill>
                <a:srgbClr val="0B5394"/>
              </a:solidFill>
            </a:endParaRPr>
          </a:p>
        </p:txBody>
      </p:sp>
      <p:sp>
        <p:nvSpPr>
          <p:cNvPr id="276" name="Google Shape;276;p19"/>
          <p:cNvSpPr txBox="1"/>
          <p:nvPr/>
        </p:nvSpPr>
        <p:spPr>
          <a:xfrm>
            <a:off x="8612063" y="1567313"/>
            <a:ext cx="37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Chandigarh</a:t>
            </a:r>
            <a:r>
              <a:rPr lang="en">
                <a:solidFill>
                  <a:srgbClr val="0B5394"/>
                </a:solidFill>
              </a:rPr>
              <a:t>: 2nd highest Avg PM</a:t>
            </a:r>
            <a:r>
              <a:rPr baseline="-25000" lang="en">
                <a:solidFill>
                  <a:srgbClr val="0B5394"/>
                </a:solidFill>
              </a:rPr>
              <a:t>2.5</a:t>
            </a:r>
            <a:endParaRPr baseline="-25000">
              <a:solidFill>
                <a:srgbClr val="0B5394"/>
              </a:solidFill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-11250" y="5134900"/>
            <a:ext cx="88239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">
                <a:solidFill>
                  <a:schemeClr val="dk1"/>
                </a:solidFill>
              </a:rPr>
              <a:t>Meteorological factors (Barometric pressure, wind speeds, and temperature) have the greatest influence on PM2.5 in Delhi, followed by emissions like NO, CO, NH3, and VOC compounds.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60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">
                <a:solidFill>
                  <a:schemeClr val="dk1"/>
                </a:solidFill>
              </a:rPr>
              <a:t>Stubble burning in Punjab and Haryana significantly increases NH3, CO, SO2, and VOCs, impacting PM2.5 levels in Delhi which can be reduced using baling or composting can help control PM2.5.</a:t>
            </a:r>
            <a:endParaRPr/>
          </a:p>
        </p:txBody>
      </p:sp>
      <p:sp>
        <p:nvSpPr>
          <p:cNvPr id="278" name="Google Shape;278;p19"/>
          <p:cNvSpPr txBox="1"/>
          <p:nvPr/>
        </p:nvSpPr>
        <p:spPr>
          <a:xfrm>
            <a:off x="42750" y="10792800"/>
            <a:ext cx="87642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CO, NO</a:t>
            </a:r>
            <a:r>
              <a:rPr baseline="-25000" lang="en" sz="1500">
                <a:solidFill>
                  <a:schemeClr val="dk1"/>
                </a:solidFill>
              </a:rPr>
              <a:t>x</a:t>
            </a:r>
            <a:r>
              <a:rPr lang="en" sz="1500">
                <a:solidFill>
                  <a:schemeClr val="dk1"/>
                </a:solidFill>
              </a:rPr>
              <a:t>, Xylene, O-Xylene, and NH</a:t>
            </a:r>
            <a:r>
              <a:rPr baseline="-25000" lang="en" sz="1500">
                <a:solidFill>
                  <a:schemeClr val="dk1"/>
                </a:solidFill>
              </a:rPr>
              <a:t>3</a:t>
            </a:r>
            <a:r>
              <a:rPr lang="en" sz="1500">
                <a:solidFill>
                  <a:schemeClr val="dk1"/>
                </a:solidFill>
              </a:rPr>
              <a:t> are major driving factors of PM</a:t>
            </a:r>
            <a:r>
              <a:rPr baseline="-25000" lang="en" sz="1500">
                <a:solidFill>
                  <a:schemeClr val="dk1"/>
                </a:solidFill>
              </a:rPr>
              <a:t>2.5</a:t>
            </a:r>
            <a:r>
              <a:rPr lang="en" sz="1500">
                <a:solidFill>
                  <a:schemeClr val="dk1"/>
                </a:solidFill>
              </a:rPr>
              <a:t> in Moradabad. </a:t>
            </a:r>
            <a:r>
              <a:rPr lang="en" sz="1500">
                <a:solidFill>
                  <a:schemeClr val="dk1"/>
                </a:solidFill>
              </a:rPr>
              <a:t>Moradabad is located in the Indo-Gangetic Plain  surrounded by mountains, which traps the pollutants that leads to their consistent levels.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Measures like cleaner production technologies in refineries, pollutant traps in vehicles can help control these emissions.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8752950" y="9897050"/>
            <a:ext cx="67920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Analyzing SHAP scores of meteorological variables in highly polluted cities helps identify favorable PM2.5 formation conditions, enabling targeted mitigation efforts.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Examining SHAP scores of other pollutants across cities reveals their chemical behavior and contribution to PM2.5.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Cleaner fuels </a:t>
            </a:r>
            <a:r>
              <a:rPr lang="en">
                <a:solidFill>
                  <a:schemeClr val="dk1"/>
                </a:solidFill>
              </a:rPr>
              <a:t>along with selective Catalytic Reduction in vehicles and factories </a:t>
            </a:r>
            <a:r>
              <a:rPr lang="en">
                <a:solidFill>
                  <a:schemeClr val="dk1"/>
                </a:solidFill>
              </a:rPr>
              <a:t>can reduce these emissions.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5359350" y="10548800"/>
            <a:ext cx="3350700" cy="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Impact  during highest PM2.5 emission </a:t>
            </a:r>
            <a:endParaRPr b="1" sz="1000"/>
          </a:p>
        </p:txBody>
      </p:sp>
      <p:sp>
        <p:nvSpPr>
          <p:cNvPr id="281" name="Google Shape;281;p19"/>
          <p:cNvSpPr txBox="1"/>
          <p:nvPr/>
        </p:nvSpPr>
        <p:spPr>
          <a:xfrm>
            <a:off x="8710050" y="9481550"/>
            <a:ext cx="544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Final </a:t>
            </a:r>
            <a:r>
              <a:rPr b="1" lang="en" sz="1600">
                <a:solidFill>
                  <a:srgbClr val="0B5394"/>
                </a:solidFill>
              </a:rPr>
              <a:t>Recommendations</a:t>
            </a:r>
            <a:endParaRPr b="1" sz="16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/>
        </p:nvSpPr>
        <p:spPr>
          <a:xfrm>
            <a:off x="5118275" y="2708125"/>
            <a:ext cx="56949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14700"/>
              </a:solidFill>
              <a:highlight>
                <a:srgbClr val="D9D9D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14700"/>
              </a:solidFill>
              <a:highlight>
                <a:srgbClr val="D9D9D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F147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1" lang="en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5032350" y="9293850"/>
            <a:ext cx="569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88" name="Google Shape;288;p20"/>
          <p:cNvSpPr txBox="1"/>
          <p:nvPr/>
        </p:nvSpPr>
        <p:spPr>
          <a:xfrm>
            <a:off x="4924950" y="5739000"/>
            <a:ext cx="7683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>
                <a:solidFill>
                  <a:srgbClr val="444654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b="1" sz="2000">
              <a:solidFill>
                <a:srgbClr val="44465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